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510" r:id="rId3"/>
    <p:sldId id="503" r:id="rId4"/>
    <p:sldId id="266" r:id="rId5"/>
    <p:sldId id="524" r:id="rId6"/>
    <p:sldId id="277" r:id="rId7"/>
    <p:sldId id="516" r:id="rId8"/>
    <p:sldId id="529" r:id="rId9"/>
    <p:sldId id="520" r:id="rId10"/>
    <p:sldId id="531" r:id="rId11"/>
    <p:sldId id="286" r:id="rId12"/>
    <p:sldId id="282" r:id="rId13"/>
    <p:sldId id="479" r:id="rId14"/>
    <p:sldId id="287" r:id="rId15"/>
    <p:sldId id="521" r:id="rId16"/>
    <p:sldId id="530" r:id="rId17"/>
    <p:sldId id="522" r:id="rId18"/>
    <p:sldId id="513" r:id="rId19"/>
    <p:sldId id="492" r:id="rId20"/>
    <p:sldId id="514" r:id="rId21"/>
    <p:sldId id="497" r:id="rId22"/>
    <p:sldId id="498" r:id="rId23"/>
    <p:sldId id="495" r:id="rId24"/>
    <p:sldId id="500" r:id="rId25"/>
    <p:sldId id="488" r:id="rId26"/>
    <p:sldId id="257" r:id="rId27"/>
    <p:sldId id="496" r:id="rId28"/>
    <p:sldId id="481" r:id="rId29"/>
    <p:sldId id="486" r:id="rId30"/>
    <p:sldId id="485" r:id="rId31"/>
    <p:sldId id="482" r:id="rId32"/>
    <p:sldId id="484" r:id="rId33"/>
    <p:sldId id="501" r:id="rId34"/>
    <p:sldId id="526" r:id="rId35"/>
    <p:sldId id="532" r:id="rId36"/>
    <p:sldId id="534" r:id="rId37"/>
    <p:sldId id="499" r:id="rId38"/>
    <p:sldId id="52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83C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1A46D5-5A85-714D-9CB5-778D15363C10}" v="126" dt="2024-03-21T19:42:40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7"/>
    <p:restoredTop sz="85306"/>
  </p:normalViewPr>
  <p:slideViewPr>
    <p:cSldViewPr snapToGrid="0" showGuides="1">
      <p:cViewPr varScale="1">
        <p:scale>
          <a:sx n="104" d="100"/>
          <a:sy n="104" d="100"/>
        </p:scale>
        <p:origin x="19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8F9F4-6B24-5443-888F-6A93B805C9C4}" type="datetimeFigureOut">
              <a:rPr lang="en-US" smtClean="0"/>
              <a:t>7/16/24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516C7-B7A5-AC47-9DE3-330395A54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76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emergence to take advantage of soil resources</a:t>
            </a:r>
          </a:p>
          <a:p>
            <a:endParaRPr lang="en-US" dirty="0"/>
          </a:p>
          <a:p>
            <a:r>
              <a:rPr lang="en-US" dirty="0"/>
              <a:t>Used to increase vertical growth and shade out neighboring species</a:t>
            </a:r>
          </a:p>
          <a:p>
            <a:endParaRPr lang="en-US" dirty="0"/>
          </a:p>
          <a:p>
            <a:r>
              <a:rPr lang="en-US" dirty="0"/>
              <a:t>Used to produce secondary metabolites that are toxic to neighboring roots or soil microbial communities that play a large role in regulating nutrient biogeochemical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4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therefore logical to expect that the deleterious effects of garlic mustard on mycorrhizal communities may scale to negatively impact leaf-level photosynthesis</a:t>
            </a:r>
          </a:p>
          <a:p>
            <a:endParaRPr lang="en-US" dirty="0"/>
          </a:p>
          <a:p>
            <a:r>
              <a:rPr lang="en-US" dirty="0"/>
              <a:t>This is because it is nutritionally expensive to build and maintain photosynthetic enzymes, and any disruption in nutrient uptake would presumably alter investment in photosynthetic tissues..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3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Snapshot measurements do little to tell us about mechanisms driving these responses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Notably, these measurements were recorded after the tree canopy had closed and soil resource availability had depleted,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these responses have only been observed through a narrow temporal lens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0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9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Allelopathy is a secondary compound released through root exudation or leaf litter that negatively affects neighboring plant 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and well-studied model species for studying effects of allelopathic plant invasion on coexisting native species is garlic mustard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1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75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13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effects of garlic mustard on species abundance, richness, and diversity indices are driven by strong negative effects of garlic mustard on species that form associations with arbuscular mycorrhizal fungi</a:t>
            </a:r>
          </a:p>
          <a:p>
            <a:endParaRPr lang="en-US" dirty="0"/>
          </a:p>
          <a:p>
            <a:r>
              <a:rPr lang="en-US" dirty="0"/>
              <a:t>Ok we see these population and community level responses to garlic mustard and that these responses are generally more pronounced in AM-associating species, but why? </a:t>
            </a:r>
          </a:p>
          <a:p>
            <a:endParaRPr lang="en-US" dirty="0"/>
          </a:p>
          <a:p>
            <a:r>
              <a:rPr lang="en-US" dirty="0"/>
              <a:t>What is the mechanism?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3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Ordovician</a:t>
            </a:r>
          </a:p>
          <a:p>
            <a:endParaRPr lang="en-US" dirty="0"/>
          </a:p>
          <a:p>
            <a:r>
              <a:rPr lang="en-US" dirty="0"/>
              <a:t>Plants provision 20-40% of sugars recently produced through photosynthesis to AM fungi</a:t>
            </a:r>
          </a:p>
          <a:p>
            <a:endParaRPr lang="en-US" dirty="0"/>
          </a:p>
          <a:p>
            <a:r>
              <a:rPr lang="en-US" dirty="0"/>
              <a:t>AM fungi provide 70-100% of the plants’ phosphorus acquisition and up to 50% of the plants’ nitrogen acquisition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11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all mycorrhizal species here form associations with arbuscular mycorrhizal fungi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1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Disruptions in fungal spore germination and hyphal branching could jeopardize the strength of a plant-AM symbioses</a:t>
            </a:r>
          </a:p>
          <a:p>
            <a:endParaRPr lang="en-US" dirty="0"/>
          </a:p>
          <a:p>
            <a:r>
              <a:rPr lang="en-US" dirty="0"/>
              <a:t>This could cause individuals to shift nutrient uptake to direct uptake methods, sharing niche space with garlic mustard</a:t>
            </a:r>
          </a:p>
          <a:p>
            <a:endParaRPr lang="en-US" dirty="0"/>
          </a:p>
          <a:p>
            <a:r>
              <a:rPr lang="en-US" dirty="0"/>
              <a:t>Garlic mustard emerges earlier than coexisting native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23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9A0B-96A7-D23E-C496-450DAF81B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99181-DA63-93A0-C9D6-BD365476E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E082B-4DF8-350E-631C-2A7834C3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0E778-7F9A-EFB2-A897-40F9BFD19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33C25-4E38-0CB5-D181-4E9F599A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1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D241-9C33-166A-587A-DA35EFD2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035B3-98AA-FA39-76D0-E1AAC6D47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81316-C016-AD6E-50F0-39124FE5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5D197-2908-A829-A38E-988B29EF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DC7B4-6CC3-3E98-1D1D-DE34368D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F1B158-C0ED-5096-B7C6-300670642C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D352B-39D8-4ADD-F0A4-BE7BEEC0B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C1CB0-9F7C-1903-AB6C-7ED2AA91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03A-822D-1D22-18AC-F57FFA3B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1A587-3F65-25B0-EF95-1D762DA5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5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A9F4-A19A-1858-F1F8-D449DA1D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97784-CF88-F278-C71F-1C59F254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C0FCE-A371-FFD4-7CF1-29F9DC11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2C48-2712-B430-50B5-341FE3C8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3BCD4-D460-62BC-C589-A570A7414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0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6C10-16A4-FBC0-CD60-3839059D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F77CF-2EFA-EC9A-CA4A-79C112CD0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FC52B-5BB3-3EF7-44D7-7C69714B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2ABAC-7C6C-5099-AD55-8EAB0ACBC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97537-B2AE-DAF8-8F73-A7EA105B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6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B5D7-3968-F37D-B3E3-37F93BB7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73914-81DF-2C3C-9469-1B2163B12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85CDE-A81C-48C6-6E24-7860F94D5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2C3A4-D9FF-F856-C656-007995B9C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2E07E-7A2F-2D92-3112-024EEAC8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4E93D-3D58-51E3-7C9D-9D1BD856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3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A98-6A16-DFDF-4489-E492CAB4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6FCD6-A537-F5E7-ECD9-063C8DAD8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8D329-9238-E153-B0F0-6A8A1BF93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50E26-3303-7E9C-4586-9E5B7355C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7D104-8A96-42EB-76F1-676442B361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58F2E-E3A2-CBF2-3F34-B4049E85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95C00-CF0F-91A0-5BF3-79DC57F0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401043-36BF-EDBB-48D6-5684CC41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4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E62AE-16D1-4907-4B33-551CEF2F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0393E-0A23-781D-D654-8F604C7C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3A3D8-E760-35C1-C71E-E25D52AC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68849-7408-498E-FF73-42F73DB2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56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EFB9E-8F78-458C-DAD1-6FA75080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021BE-7B99-BD5B-C467-580FBC3F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0A50-301B-769E-AC8C-CCA0C172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5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71A4-7864-41A7-F6F0-7666672D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7C2B-5464-1405-762A-92CD9B65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6F623-832F-91DF-AC5A-5C56C7032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3EAF8-04FD-F4AB-D996-6A02EA4A8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B4D96-14C6-854F-8D09-4022814C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C5DDC-0040-B245-8D03-889B7482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0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41D-214D-8670-D43E-981F6168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7A22DB-5BDC-3AB4-AF35-0A38434CE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E49C0-2E29-4007-CE85-3E9C0A286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C1807-E85C-C61E-9F5D-503B7A23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324BF-13EE-9F52-688A-62994D4A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ACFC-65A6-6ACA-A4A1-087BD801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0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40BA96-FF44-49D8-5D63-B71F7751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D4AD8-ED58-807C-A359-28426133E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21CB2-058A-1603-74FD-526F41E9B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5E5D71-359B-004D-8288-9D14CFDA8200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052A3-EEE0-5E64-68D5-2607858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B6E0A-FD7D-9232-A405-9DB4259F0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2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2" Type="http://schemas.openxmlformats.org/officeDocument/2006/relationships/hyperlink" Target="mailto:evan.a.perkowski@t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1199D26-7D8F-4A64-BDBB-73AFABE1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2EE80-A0DC-24A1-17F0-D4F1C6E82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83004"/>
            <a:ext cx="6745458" cy="3082870"/>
          </a:xfrm>
        </p:spPr>
        <p:txBody>
          <a:bodyPr>
            <a:normAutofit/>
          </a:bodyPr>
          <a:lstStyle/>
          <a:p>
            <a:pPr algn="l"/>
            <a:r>
              <a:rPr lang="en-US" sz="3600" b="1" i="0" u="none" strike="noStrike" dirty="0">
                <a:effectLst/>
              </a:rPr>
              <a:t>Allelopathy-mediated plant invasion facilitates reduced leaf-level photosynthesis in two native understory species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ECF00-2929-559F-FAAE-07596AA80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085454"/>
            <a:ext cx="6745458" cy="196624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Evan Perkowski</a:t>
            </a:r>
          </a:p>
          <a:p>
            <a:pPr algn="l"/>
            <a:r>
              <a:rPr lang="en-US" dirty="0"/>
              <a:t>TTUCC Science Meeting</a:t>
            </a:r>
          </a:p>
          <a:p>
            <a:pPr algn="l"/>
            <a:r>
              <a:rPr lang="en-US" dirty="0"/>
              <a:t>March 21, 2024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7F2FAFA-4D50-41E7-9480-5BABA64EE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3870524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ianthemum racemosum ssp. amplexicaule">
            <a:extLst>
              <a:ext uri="{FF2B5EF4-FFF2-40B4-BE49-F238E27FC236}">
                <a16:creationId xmlns:a16="http://schemas.microsoft.com/office/drawing/2014/main" id="{CFDE1FDF-E780-4FBC-79FB-7CD58BF8A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r="8047" b="5813"/>
          <a:stretch/>
        </p:blipFill>
        <p:spPr bwMode="auto">
          <a:xfrm>
            <a:off x="7876903" y="296092"/>
            <a:ext cx="4001589" cy="3383993"/>
          </a:xfrm>
          <a:custGeom>
            <a:avLst/>
            <a:gdLst/>
            <a:ahLst/>
            <a:cxnLst/>
            <a:rect l="l" t="t" r="r" b="b"/>
            <a:pathLst>
              <a:path w="4001589" h="3592721">
                <a:moveTo>
                  <a:pt x="470166" y="82"/>
                </a:moveTo>
                <a:cubicBezTo>
                  <a:pt x="518288" y="-605"/>
                  <a:pt x="566386" y="3023"/>
                  <a:pt x="614238" y="13021"/>
                </a:cubicBezTo>
                <a:cubicBezTo>
                  <a:pt x="720229" y="34420"/>
                  <a:pt x="827897" y="40027"/>
                  <a:pt x="934955" y="29726"/>
                </a:cubicBezTo>
                <a:cubicBezTo>
                  <a:pt x="1040555" y="20702"/>
                  <a:pt x="1146350" y="20093"/>
                  <a:pt x="1252244" y="22653"/>
                </a:cubicBezTo>
                <a:cubicBezTo>
                  <a:pt x="1347753" y="24970"/>
                  <a:pt x="1443361" y="24604"/>
                  <a:pt x="1538871" y="18020"/>
                </a:cubicBezTo>
                <a:cubicBezTo>
                  <a:pt x="1646135" y="10461"/>
                  <a:pt x="1753400" y="3998"/>
                  <a:pt x="1860568" y="18996"/>
                </a:cubicBezTo>
                <a:cubicBezTo>
                  <a:pt x="1953834" y="33431"/>
                  <a:pt x="2047727" y="40637"/>
                  <a:pt x="2141708" y="40575"/>
                </a:cubicBezTo>
                <a:cubicBezTo>
                  <a:pt x="2266312" y="38870"/>
                  <a:pt x="2390622" y="26800"/>
                  <a:pt x="2515030" y="19849"/>
                </a:cubicBezTo>
                <a:cubicBezTo>
                  <a:pt x="2685674" y="10339"/>
                  <a:pt x="2856416" y="2169"/>
                  <a:pt x="3027158" y="16801"/>
                </a:cubicBezTo>
                <a:cubicBezTo>
                  <a:pt x="3145198" y="27409"/>
                  <a:pt x="3263238" y="37163"/>
                  <a:pt x="3381769" y="28994"/>
                </a:cubicBezTo>
                <a:cubicBezTo>
                  <a:pt x="3465425" y="23262"/>
                  <a:pt x="3549180" y="14972"/>
                  <a:pt x="3633033" y="20460"/>
                </a:cubicBezTo>
                <a:lnTo>
                  <a:pt x="3738744" y="24700"/>
                </a:lnTo>
                <a:lnTo>
                  <a:pt x="3738744" y="24830"/>
                </a:lnTo>
                <a:lnTo>
                  <a:pt x="3750661" y="25178"/>
                </a:lnTo>
                <a:lnTo>
                  <a:pt x="3795264" y="26968"/>
                </a:lnTo>
                <a:lnTo>
                  <a:pt x="3814191" y="26606"/>
                </a:lnTo>
                <a:lnTo>
                  <a:pt x="3814191" y="25296"/>
                </a:lnTo>
                <a:lnTo>
                  <a:pt x="3941656" y="20351"/>
                </a:lnTo>
                <a:lnTo>
                  <a:pt x="3996286" y="20544"/>
                </a:lnTo>
                <a:lnTo>
                  <a:pt x="3999704" y="184279"/>
                </a:lnTo>
                <a:cubicBezTo>
                  <a:pt x="4007337" y="352273"/>
                  <a:pt x="3989916" y="519048"/>
                  <a:pt x="3980912" y="686066"/>
                </a:cubicBezTo>
                <a:cubicBezTo>
                  <a:pt x="3974530" y="824285"/>
                  <a:pt x="3975254" y="962883"/>
                  <a:pt x="3983065" y="1100993"/>
                </a:cubicBezTo>
                <a:cubicBezTo>
                  <a:pt x="3994418" y="1329775"/>
                  <a:pt x="3995984" y="1558558"/>
                  <a:pt x="3989623" y="1787585"/>
                </a:cubicBezTo>
                <a:cubicBezTo>
                  <a:pt x="3986490" y="1901610"/>
                  <a:pt x="3987763" y="2015515"/>
                  <a:pt x="3991678" y="2129418"/>
                </a:cubicBezTo>
                <a:cubicBezTo>
                  <a:pt x="4000780" y="2390605"/>
                  <a:pt x="3990600" y="2651550"/>
                  <a:pt x="3987568" y="2912616"/>
                </a:cubicBezTo>
                <a:cubicBezTo>
                  <a:pt x="3986393" y="3012022"/>
                  <a:pt x="3986588" y="3111430"/>
                  <a:pt x="3990992" y="3210716"/>
                </a:cubicBezTo>
                <a:cubicBezTo>
                  <a:pt x="3995886" y="3323219"/>
                  <a:pt x="3997281" y="3435722"/>
                  <a:pt x="3996754" y="3548225"/>
                </a:cubicBezTo>
                <a:lnTo>
                  <a:pt x="3996203" y="3580527"/>
                </a:lnTo>
                <a:lnTo>
                  <a:pt x="3817494" y="3567893"/>
                </a:lnTo>
                <a:cubicBezTo>
                  <a:pt x="3755892" y="3566024"/>
                  <a:pt x="3694230" y="3566635"/>
                  <a:pt x="3632626" y="3569729"/>
                </a:cubicBezTo>
                <a:cubicBezTo>
                  <a:pt x="3508559" y="3576065"/>
                  <a:pt x="3384601" y="3593362"/>
                  <a:pt x="3260317" y="3578866"/>
                </a:cubicBezTo>
                <a:cubicBezTo>
                  <a:pt x="3046403" y="3553649"/>
                  <a:pt x="2833252" y="3579963"/>
                  <a:pt x="2619882" y="3588368"/>
                </a:cubicBezTo>
                <a:cubicBezTo>
                  <a:pt x="2454934" y="3596047"/>
                  <a:pt x="2289690" y="3590429"/>
                  <a:pt x="2125460" y="3571557"/>
                </a:cubicBezTo>
                <a:cubicBezTo>
                  <a:pt x="1964487" y="3553014"/>
                  <a:pt x="1802168" y="3554895"/>
                  <a:pt x="1641577" y="3577161"/>
                </a:cubicBezTo>
                <a:cubicBezTo>
                  <a:pt x="1569765" y="3584855"/>
                  <a:pt x="1497464" y="3585179"/>
                  <a:pt x="1425600" y="3578135"/>
                </a:cubicBezTo>
                <a:cubicBezTo>
                  <a:pt x="1311136" y="3569647"/>
                  <a:pt x="1196249" y="3571642"/>
                  <a:pt x="1082079" y="3584104"/>
                </a:cubicBezTo>
                <a:cubicBezTo>
                  <a:pt x="932047" y="3601037"/>
                  <a:pt x="781581" y="3588856"/>
                  <a:pt x="631439" y="3582643"/>
                </a:cubicBezTo>
                <a:cubicBezTo>
                  <a:pt x="518453" y="3578013"/>
                  <a:pt x="405576" y="3575211"/>
                  <a:pt x="292590" y="3579597"/>
                </a:cubicBezTo>
                <a:lnTo>
                  <a:pt x="24062" y="3578027"/>
                </a:lnTo>
                <a:lnTo>
                  <a:pt x="26037" y="3426039"/>
                </a:lnTo>
                <a:cubicBezTo>
                  <a:pt x="28388" y="3239733"/>
                  <a:pt x="28388" y="3053550"/>
                  <a:pt x="10461" y="2867977"/>
                </a:cubicBezTo>
                <a:cubicBezTo>
                  <a:pt x="-1195" y="2748609"/>
                  <a:pt x="-5604" y="2628267"/>
                  <a:pt x="10461" y="2509144"/>
                </a:cubicBezTo>
                <a:cubicBezTo>
                  <a:pt x="27654" y="2377219"/>
                  <a:pt x="32159" y="2243207"/>
                  <a:pt x="23883" y="2109954"/>
                </a:cubicBezTo>
                <a:cubicBezTo>
                  <a:pt x="16633" y="1978516"/>
                  <a:pt x="16143" y="1846835"/>
                  <a:pt x="18200" y="1715031"/>
                </a:cubicBezTo>
                <a:cubicBezTo>
                  <a:pt x="20062" y="1596151"/>
                  <a:pt x="19768" y="1477150"/>
                  <a:pt x="14477" y="1358271"/>
                </a:cubicBezTo>
                <a:cubicBezTo>
                  <a:pt x="8405" y="1224761"/>
                  <a:pt x="3212" y="1091250"/>
                  <a:pt x="15262" y="957861"/>
                </a:cubicBezTo>
                <a:cubicBezTo>
                  <a:pt x="26859" y="841775"/>
                  <a:pt x="32649" y="724907"/>
                  <a:pt x="32599" y="607930"/>
                </a:cubicBezTo>
                <a:cubicBezTo>
                  <a:pt x="31229" y="452838"/>
                  <a:pt x="21531" y="298112"/>
                  <a:pt x="15947" y="143264"/>
                </a:cubicBezTo>
                <a:lnTo>
                  <a:pt x="13308" y="44257"/>
                </a:lnTo>
                <a:lnTo>
                  <a:pt x="17662" y="44403"/>
                </a:lnTo>
                <a:lnTo>
                  <a:pt x="92850" y="32188"/>
                </a:lnTo>
                <a:lnTo>
                  <a:pt x="101988" y="32179"/>
                </a:lnTo>
                <a:cubicBezTo>
                  <a:pt x="176730" y="29756"/>
                  <a:pt x="251399" y="24177"/>
                  <a:pt x="325945" y="13021"/>
                </a:cubicBezTo>
                <a:cubicBezTo>
                  <a:pt x="373897" y="5767"/>
                  <a:pt x="422044" y="768"/>
                  <a:pt x="470166" y="8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d trillium (Trillium erectum L.)">
            <a:extLst>
              <a:ext uri="{FF2B5EF4-FFF2-40B4-BE49-F238E27FC236}">
                <a16:creationId xmlns:a16="http://schemas.microsoft.com/office/drawing/2014/main" id="{8B84914F-C5CF-F7BE-AC70-F51B55D01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54"/>
          <a:stretch/>
        </p:blipFill>
        <p:spPr bwMode="auto">
          <a:xfrm>
            <a:off x="7876902" y="3952357"/>
            <a:ext cx="4001589" cy="2354447"/>
          </a:xfrm>
          <a:custGeom>
            <a:avLst/>
            <a:gdLst/>
            <a:ahLst/>
            <a:cxnLst/>
            <a:rect l="l" t="t" r="r" b="b"/>
            <a:pathLst>
              <a:path w="4001589" h="2354447">
                <a:moveTo>
                  <a:pt x="470166" y="54"/>
                </a:moveTo>
                <a:cubicBezTo>
                  <a:pt x="518288" y="-396"/>
                  <a:pt x="566386" y="1981"/>
                  <a:pt x="614238" y="8533"/>
                </a:cubicBezTo>
                <a:cubicBezTo>
                  <a:pt x="720229" y="22557"/>
                  <a:pt x="827897" y="26232"/>
                  <a:pt x="934955" y="19481"/>
                </a:cubicBezTo>
                <a:cubicBezTo>
                  <a:pt x="1040555" y="13567"/>
                  <a:pt x="1146350" y="13168"/>
                  <a:pt x="1252244" y="14846"/>
                </a:cubicBezTo>
                <a:cubicBezTo>
                  <a:pt x="1347753" y="16364"/>
                  <a:pt x="1443361" y="16124"/>
                  <a:pt x="1538871" y="11809"/>
                </a:cubicBezTo>
                <a:cubicBezTo>
                  <a:pt x="1646135" y="6855"/>
                  <a:pt x="1753400" y="2620"/>
                  <a:pt x="1860568" y="12449"/>
                </a:cubicBezTo>
                <a:cubicBezTo>
                  <a:pt x="1953834" y="21909"/>
                  <a:pt x="2047727" y="26631"/>
                  <a:pt x="2141708" y="26591"/>
                </a:cubicBezTo>
                <a:cubicBezTo>
                  <a:pt x="2266312" y="25473"/>
                  <a:pt x="2390622" y="17563"/>
                  <a:pt x="2515030" y="13008"/>
                </a:cubicBezTo>
                <a:cubicBezTo>
                  <a:pt x="2685674" y="6776"/>
                  <a:pt x="2856416" y="1422"/>
                  <a:pt x="3027158" y="11010"/>
                </a:cubicBezTo>
                <a:cubicBezTo>
                  <a:pt x="3145198" y="17962"/>
                  <a:pt x="3263238" y="24355"/>
                  <a:pt x="3381769" y="19001"/>
                </a:cubicBezTo>
                <a:cubicBezTo>
                  <a:pt x="3465425" y="15245"/>
                  <a:pt x="3549180" y="9812"/>
                  <a:pt x="3633033" y="13408"/>
                </a:cubicBezTo>
                <a:lnTo>
                  <a:pt x="3738744" y="16187"/>
                </a:lnTo>
                <a:lnTo>
                  <a:pt x="3738744" y="16272"/>
                </a:lnTo>
                <a:lnTo>
                  <a:pt x="3750661" y="16501"/>
                </a:lnTo>
                <a:lnTo>
                  <a:pt x="3795264" y="17673"/>
                </a:lnTo>
                <a:lnTo>
                  <a:pt x="3814191" y="17436"/>
                </a:lnTo>
                <a:lnTo>
                  <a:pt x="3814191" y="16578"/>
                </a:lnTo>
                <a:lnTo>
                  <a:pt x="3941656" y="13337"/>
                </a:lnTo>
                <a:lnTo>
                  <a:pt x="3996286" y="13464"/>
                </a:lnTo>
                <a:lnTo>
                  <a:pt x="3999704" y="120765"/>
                </a:lnTo>
                <a:cubicBezTo>
                  <a:pt x="4007337" y="230858"/>
                  <a:pt x="3989916" y="340152"/>
                  <a:pt x="3980912" y="449605"/>
                </a:cubicBezTo>
                <a:cubicBezTo>
                  <a:pt x="3974530" y="540185"/>
                  <a:pt x="3975254" y="631014"/>
                  <a:pt x="3983065" y="721523"/>
                </a:cubicBezTo>
                <a:cubicBezTo>
                  <a:pt x="3994418" y="871452"/>
                  <a:pt x="3995984" y="1021383"/>
                  <a:pt x="3989623" y="1171473"/>
                </a:cubicBezTo>
                <a:cubicBezTo>
                  <a:pt x="3986490" y="1246198"/>
                  <a:pt x="3987763" y="1320844"/>
                  <a:pt x="3991678" y="1395489"/>
                </a:cubicBezTo>
                <a:cubicBezTo>
                  <a:pt x="4000780" y="1566655"/>
                  <a:pt x="3990600" y="1737662"/>
                  <a:pt x="3987568" y="1908748"/>
                </a:cubicBezTo>
                <a:cubicBezTo>
                  <a:pt x="3986393" y="1973893"/>
                  <a:pt x="3986588" y="2039039"/>
                  <a:pt x="3990992" y="2104104"/>
                </a:cubicBezTo>
                <a:cubicBezTo>
                  <a:pt x="3995886" y="2177832"/>
                  <a:pt x="3997281" y="2251559"/>
                  <a:pt x="3996754" y="2325287"/>
                </a:cubicBezTo>
                <a:lnTo>
                  <a:pt x="3996203" y="2346456"/>
                </a:lnTo>
                <a:lnTo>
                  <a:pt x="3817494" y="2338176"/>
                </a:lnTo>
                <a:cubicBezTo>
                  <a:pt x="3755892" y="2336952"/>
                  <a:pt x="3694230" y="2337352"/>
                  <a:pt x="3632626" y="2339380"/>
                </a:cubicBezTo>
                <a:cubicBezTo>
                  <a:pt x="3508559" y="2343531"/>
                  <a:pt x="3384601" y="2354867"/>
                  <a:pt x="3260317" y="2345368"/>
                </a:cubicBezTo>
                <a:cubicBezTo>
                  <a:pt x="3046403" y="2328842"/>
                  <a:pt x="2833252" y="2346086"/>
                  <a:pt x="2619882" y="2351594"/>
                </a:cubicBezTo>
                <a:cubicBezTo>
                  <a:pt x="2454934" y="2356627"/>
                  <a:pt x="2289690" y="2352945"/>
                  <a:pt x="2125460" y="2340577"/>
                </a:cubicBezTo>
                <a:cubicBezTo>
                  <a:pt x="1964487" y="2328426"/>
                  <a:pt x="1802168" y="2329658"/>
                  <a:pt x="1641577" y="2344250"/>
                </a:cubicBezTo>
                <a:cubicBezTo>
                  <a:pt x="1569765" y="2349292"/>
                  <a:pt x="1497464" y="2349505"/>
                  <a:pt x="1425600" y="2344888"/>
                </a:cubicBezTo>
                <a:cubicBezTo>
                  <a:pt x="1311136" y="2339326"/>
                  <a:pt x="1196249" y="2340633"/>
                  <a:pt x="1082079" y="2348800"/>
                </a:cubicBezTo>
                <a:cubicBezTo>
                  <a:pt x="932047" y="2359897"/>
                  <a:pt x="781581" y="2351914"/>
                  <a:pt x="631439" y="2347842"/>
                </a:cubicBezTo>
                <a:cubicBezTo>
                  <a:pt x="518453" y="2344808"/>
                  <a:pt x="405576" y="2342972"/>
                  <a:pt x="292590" y="2345846"/>
                </a:cubicBezTo>
                <a:lnTo>
                  <a:pt x="24062" y="2344817"/>
                </a:lnTo>
                <a:lnTo>
                  <a:pt x="26037" y="2245214"/>
                </a:lnTo>
                <a:cubicBezTo>
                  <a:pt x="28388" y="2123121"/>
                  <a:pt x="28388" y="2001108"/>
                  <a:pt x="10461" y="1879495"/>
                </a:cubicBezTo>
                <a:cubicBezTo>
                  <a:pt x="-1195" y="1801269"/>
                  <a:pt x="-5604" y="1722404"/>
                  <a:pt x="10461" y="1644338"/>
                </a:cubicBezTo>
                <a:cubicBezTo>
                  <a:pt x="27654" y="1557882"/>
                  <a:pt x="32159" y="1470059"/>
                  <a:pt x="23883" y="1382733"/>
                </a:cubicBezTo>
                <a:cubicBezTo>
                  <a:pt x="16633" y="1296597"/>
                  <a:pt x="16143" y="1210301"/>
                  <a:pt x="18200" y="1123925"/>
                </a:cubicBezTo>
                <a:cubicBezTo>
                  <a:pt x="20062" y="1046019"/>
                  <a:pt x="19768" y="968033"/>
                  <a:pt x="14477" y="890127"/>
                </a:cubicBezTo>
                <a:cubicBezTo>
                  <a:pt x="8405" y="802633"/>
                  <a:pt x="3212" y="715138"/>
                  <a:pt x="15262" y="627723"/>
                </a:cubicBezTo>
                <a:cubicBezTo>
                  <a:pt x="26859" y="551647"/>
                  <a:pt x="32649" y="475059"/>
                  <a:pt x="32599" y="398400"/>
                </a:cubicBezTo>
                <a:cubicBezTo>
                  <a:pt x="31229" y="296762"/>
                  <a:pt x="21531" y="195365"/>
                  <a:pt x="15947" y="93886"/>
                </a:cubicBezTo>
                <a:lnTo>
                  <a:pt x="13308" y="29003"/>
                </a:lnTo>
                <a:lnTo>
                  <a:pt x="17662" y="29099"/>
                </a:lnTo>
                <a:lnTo>
                  <a:pt x="92850" y="21094"/>
                </a:lnTo>
                <a:lnTo>
                  <a:pt x="101988" y="21088"/>
                </a:lnTo>
                <a:cubicBezTo>
                  <a:pt x="176730" y="19500"/>
                  <a:pt x="251399" y="15844"/>
                  <a:pt x="325945" y="8533"/>
                </a:cubicBezTo>
                <a:cubicBezTo>
                  <a:pt x="373897" y="3780"/>
                  <a:pt x="422044" y="503"/>
                  <a:pt x="470166" y="5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7DB91-2AE6-1E1C-7DB3-FE62668D3B6F}"/>
              </a:ext>
            </a:extLst>
          </p:cNvPr>
          <p:cNvSpPr txBox="1"/>
          <p:nvPr/>
        </p:nvSpPr>
        <p:spPr>
          <a:xfrm>
            <a:off x="7876902" y="3218420"/>
            <a:ext cx="417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Maianthemum </a:t>
            </a:r>
            <a:r>
              <a:rPr lang="en-US" sz="2400" i="1" dirty="0" err="1">
                <a:solidFill>
                  <a:schemeClr val="bg1"/>
                </a:solidFill>
              </a:rPr>
              <a:t>racemosum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9F3D8-FFCC-0BAD-D248-21A9F4C527E0}"/>
              </a:ext>
            </a:extLst>
          </p:cNvPr>
          <p:cNvSpPr txBox="1"/>
          <p:nvPr/>
        </p:nvSpPr>
        <p:spPr>
          <a:xfrm>
            <a:off x="7876902" y="5820867"/>
            <a:ext cx="1791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Trillium</a:t>
            </a:r>
            <a:r>
              <a:rPr lang="en-US" sz="2400" dirty="0">
                <a:solidFill>
                  <a:schemeClr val="bg1"/>
                </a:solidFill>
              </a:rPr>
              <a:t> spp.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5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6A95-F600-4639-88FC-FAC7980E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Plant-AM fungal symbioses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A7797-EE43-DA29-341C-E988A9033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98" y="2141537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Form mostly obligate relationships with plant roots</a:t>
            </a:r>
          </a:p>
          <a:p>
            <a:pPr lvl="1"/>
            <a:r>
              <a:rPr lang="en-US" dirty="0"/>
              <a:t>~72% of land plants associate with AM fungi</a:t>
            </a:r>
          </a:p>
          <a:p>
            <a:endParaRPr lang="en-US" sz="1000" dirty="0"/>
          </a:p>
          <a:p>
            <a:r>
              <a:rPr lang="en-US" dirty="0"/>
              <a:t>Carbon-for nutrient exchange</a:t>
            </a:r>
          </a:p>
          <a:p>
            <a:pPr lvl="1"/>
            <a:r>
              <a:rPr lang="en-US" dirty="0"/>
              <a:t>Hyphae explore soil solution for mineral nutrients (N and P)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Mined nutrients exchanged for plant sugars directly within plant root cells</a:t>
            </a:r>
          </a:p>
        </p:txBody>
      </p:sp>
      <p:pic>
        <p:nvPicPr>
          <p:cNvPr id="4" name="Picture 3" descr="Figure 4">
            <a:extLst>
              <a:ext uri="{FF2B5EF4-FFF2-40B4-BE49-F238E27FC236}">
                <a16:creationId xmlns:a16="http://schemas.microsoft.com/office/drawing/2014/main" id="{06887F2B-42ED-43C7-CE3F-9DCC3AE49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000" y="506258"/>
            <a:ext cx="4026065" cy="27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AD7E8-7DE3-3F5C-79CF-AC726B08248B}"/>
              </a:ext>
            </a:extLst>
          </p:cNvPr>
          <p:cNvSpPr txBox="1"/>
          <p:nvPr/>
        </p:nvSpPr>
        <p:spPr>
          <a:xfrm>
            <a:off x="6382993" y="6611779"/>
            <a:ext cx="5886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Bonfante</a:t>
            </a:r>
            <a:r>
              <a:rPr lang="en-US" sz="1000" dirty="0"/>
              <a:t> &amp; Genre (2010) </a:t>
            </a:r>
            <a:r>
              <a:rPr lang="en-US" sz="1000" i="1" dirty="0"/>
              <a:t>Nature Communications</a:t>
            </a:r>
            <a:r>
              <a:rPr lang="en-US" sz="1000" dirty="0"/>
              <a:t>; </a:t>
            </a:r>
            <a:r>
              <a:rPr lang="en-US" sz="1000" dirty="0" err="1"/>
              <a:t>Soudzilovskaia</a:t>
            </a:r>
            <a:r>
              <a:rPr lang="en-US" sz="1000" dirty="0"/>
              <a:t> et al. (2015) </a:t>
            </a:r>
            <a:r>
              <a:rPr lang="en-US" sz="1000" i="1" dirty="0"/>
              <a:t>Nature Communications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AAFA0-6B03-F4BC-7E39-B8053E00A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709" y="3492132"/>
            <a:ext cx="3088556" cy="2139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ADB39F-DEFD-8563-2CF8-70D1C04E5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027" y="5495052"/>
            <a:ext cx="1411688" cy="431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DB61B-27A6-9471-EB41-C0835DA19D5E}"/>
              </a:ext>
            </a:extLst>
          </p:cNvPr>
          <p:cNvSpPr txBox="1"/>
          <p:nvPr/>
        </p:nvSpPr>
        <p:spPr>
          <a:xfrm>
            <a:off x="9294262" y="5860061"/>
            <a:ext cx="21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Percentage of AM-associated </a:t>
            </a:r>
          </a:p>
          <a:p>
            <a:pPr algn="ctr"/>
            <a:r>
              <a:rPr lang="en-US" sz="1200" dirty="0"/>
              <a:t>aboveground plant biomass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F52DFF-4EB1-62DB-3AF7-06DAAE64D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880" y="1526887"/>
            <a:ext cx="1641633" cy="38042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F1BD56-4ECF-EB5A-314A-B64BCAD79631}"/>
              </a:ext>
            </a:extLst>
          </p:cNvPr>
          <p:cNvSpPr/>
          <p:nvPr/>
        </p:nvSpPr>
        <p:spPr>
          <a:xfrm>
            <a:off x="8828709" y="3428999"/>
            <a:ext cx="221691" cy="315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51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CA43-D883-F5E8-4870-71BC1D9E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Antimicrobial compounds produced by garlic mustard change AM fungal community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15C61-B4C9-E109-4452-0F9FB42D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1" y="2654300"/>
            <a:ext cx="5397500" cy="1689100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F43D6C-2B7A-A842-4C1A-543E915982DD}"/>
              </a:ext>
            </a:extLst>
          </p:cNvPr>
          <p:cNvSpPr txBox="1"/>
          <p:nvPr/>
        </p:nvSpPr>
        <p:spPr>
          <a:xfrm>
            <a:off x="508462" y="4392612"/>
            <a:ext cx="55011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Isothiocyanates</a:t>
            </a:r>
            <a:r>
              <a:rPr lang="en-US" sz="2800" dirty="0"/>
              <a:t> kill AM spores and reduce AM root colonization, hyphal growth, and arbuscule 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E7E8A-9299-F9CE-9506-F22E029BC493}"/>
              </a:ext>
            </a:extLst>
          </p:cNvPr>
          <p:cNvSpPr txBox="1"/>
          <p:nvPr/>
        </p:nvSpPr>
        <p:spPr>
          <a:xfrm>
            <a:off x="9894202" y="6611779"/>
            <a:ext cx="2367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Cantor et al. (2011) </a:t>
            </a:r>
            <a:r>
              <a:rPr lang="en-US" sz="1000" i="1" dirty="0"/>
              <a:t>Biological Invasions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6F04B-7D36-62FD-8DA3-3AA6442B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569" y="1615399"/>
            <a:ext cx="4605993" cy="44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12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51BF-E0EC-4211-E273-BE9BD5A9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 which may alter the method through which a plant acquires nutrients and water</a:t>
            </a:r>
          </a:p>
        </p:txBody>
      </p:sp>
      <p:pic>
        <p:nvPicPr>
          <p:cNvPr id="3" name="Picture 2" descr="Figure 4">
            <a:extLst>
              <a:ext uri="{FF2B5EF4-FFF2-40B4-BE49-F238E27FC236}">
                <a16:creationId xmlns:a16="http://schemas.microsoft.com/office/drawing/2014/main" id="{7A4165EF-AFDD-1ACB-AE32-0DBFBED06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738" y="2558964"/>
            <a:ext cx="4520122" cy="30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117530-A6BD-72E5-724B-B7FBE2FF49DD}"/>
              </a:ext>
            </a:extLst>
          </p:cNvPr>
          <p:cNvSpPr txBox="1"/>
          <p:nvPr/>
        </p:nvSpPr>
        <p:spPr>
          <a:xfrm>
            <a:off x="9262993" y="6632404"/>
            <a:ext cx="2929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Bonfante</a:t>
            </a:r>
            <a:r>
              <a:rPr lang="en-US" sz="1000" dirty="0"/>
              <a:t> &amp; Genre (2010) </a:t>
            </a:r>
            <a:r>
              <a:rPr lang="en-US" sz="1000" i="1" dirty="0"/>
              <a:t>Nature Communications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6AFB5C-6507-7AC4-7E61-47A77DBF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63" y="2118429"/>
            <a:ext cx="5702976" cy="3984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3ADFF3-388D-499B-6831-4F6CE4D4FA6D}"/>
              </a:ext>
            </a:extLst>
          </p:cNvPr>
          <p:cNvSpPr txBox="1"/>
          <p:nvPr/>
        </p:nvSpPr>
        <p:spPr>
          <a:xfrm>
            <a:off x="-48689" y="6653432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Roche et al. (2021) </a:t>
            </a:r>
            <a:r>
              <a:rPr lang="en-US" sz="1000" i="1" dirty="0"/>
              <a:t>Ecology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2589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51BF-E0EC-4211-E273-BE9BD5A9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 which may alter the method through which a plant acquires nutrients and water</a:t>
            </a:r>
          </a:p>
        </p:txBody>
      </p:sp>
      <p:pic>
        <p:nvPicPr>
          <p:cNvPr id="3" name="Picture 2" descr="Figure 4">
            <a:extLst>
              <a:ext uri="{FF2B5EF4-FFF2-40B4-BE49-F238E27FC236}">
                <a16:creationId xmlns:a16="http://schemas.microsoft.com/office/drawing/2014/main" id="{7A4165EF-AFDD-1ACB-AE32-0DBFBED06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738" y="2558964"/>
            <a:ext cx="4520122" cy="30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8715B-E98F-EFBC-3F4C-7A36A4681753}"/>
              </a:ext>
            </a:extLst>
          </p:cNvPr>
          <p:cNvSpPr txBox="1"/>
          <p:nvPr/>
        </p:nvSpPr>
        <p:spPr>
          <a:xfrm>
            <a:off x="7352675" y="3201290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91CA7-2792-E9B4-EF45-2A7393F95C6B}"/>
              </a:ext>
            </a:extLst>
          </p:cNvPr>
          <p:cNvSpPr txBox="1"/>
          <p:nvPr/>
        </p:nvSpPr>
        <p:spPr>
          <a:xfrm>
            <a:off x="7272728" y="2340707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E09AF-FE93-5641-8812-351D1E4B8029}"/>
              </a:ext>
            </a:extLst>
          </p:cNvPr>
          <p:cNvSpPr txBox="1"/>
          <p:nvPr/>
        </p:nvSpPr>
        <p:spPr>
          <a:xfrm>
            <a:off x="9262993" y="6632404"/>
            <a:ext cx="2929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Bonfante</a:t>
            </a:r>
            <a:r>
              <a:rPr lang="en-US" sz="1000" dirty="0"/>
              <a:t> &amp; Genre (2010) </a:t>
            </a:r>
            <a:r>
              <a:rPr lang="en-US" sz="1000" i="1" dirty="0"/>
              <a:t>Nature Communications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825145-101E-F8A8-80E1-832FFF587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63" y="2118429"/>
            <a:ext cx="5702976" cy="3984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982159-7DD4-A72D-E471-CA33033F6B05}"/>
              </a:ext>
            </a:extLst>
          </p:cNvPr>
          <p:cNvSpPr txBox="1"/>
          <p:nvPr/>
        </p:nvSpPr>
        <p:spPr>
          <a:xfrm>
            <a:off x="-48689" y="6653432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Roche et al. (2021) </a:t>
            </a:r>
            <a:r>
              <a:rPr lang="en-US" sz="1000" i="1" dirty="0"/>
              <a:t>Ecology</a:t>
            </a:r>
            <a:endParaRPr 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4845D-73CA-8A73-1028-4818D4CB8CD3}"/>
              </a:ext>
            </a:extLst>
          </p:cNvPr>
          <p:cNvSpPr txBox="1"/>
          <p:nvPr/>
        </p:nvSpPr>
        <p:spPr>
          <a:xfrm>
            <a:off x="9310267" y="2999004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04DBC-66A1-F5DC-5FF3-82D270279819}"/>
              </a:ext>
            </a:extLst>
          </p:cNvPr>
          <p:cNvSpPr txBox="1"/>
          <p:nvPr/>
        </p:nvSpPr>
        <p:spPr>
          <a:xfrm>
            <a:off x="10394710" y="3101108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07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48B9-548A-D701-AF36-6306BA73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365125"/>
            <a:ext cx="111963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Antimicrobial effects of garlic mustard invasion may negatively impact native species photosynthesis, as </a:t>
            </a:r>
            <a:r>
              <a:rPr lang="en-US" b="1" dirty="0">
                <a:solidFill>
                  <a:srgbClr val="C00000"/>
                </a:solidFill>
              </a:rPr>
              <a:t>photosynthetic enzymes are nitrogen-rich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0B01F-3064-2839-2ADB-A3F485B00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509" y="1863408"/>
            <a:ext cx="6622982" cy="4879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0E3734-74BF-DDC7-3111-831A5FB46634}"/>
              </a:ext>
            </a:extLst>
          </p:cNvPr>
          <p:cNvSpPr txBox="1"/>
          <p:nvPr/>
        </p:nvSpPr>
        <p:spPr>
          <a:xfrm>
            <a:off x="9766336" y="6611779"/>
            <a:ext cx="2425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Evans &amp; Seemann (1989) </a:t>
            </a:r>
            <a:r>
              <a:rPr lang="en-US" sz="1000" i="1" dirty="0"/>
              <a:t>Photosynthesis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C09E8-A310-910D-7FCB-4AC1005586DC}"/>
              </a:ext>
            </a:extLst>
          </p:cNvPr>
          <p:cNvSpPr/>
          <p:nvPr/>
        </p:nvSpPr>
        <p:spPr>
          <a:xfrm>
            <a:off x="7521590" y="2377281"/>
            <a:ext cx="2020824" cy="1143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087A74-F85F-B02B-0623-181EE62D00ED}"/>
              </a:ext>
            </a:extLst>
          </p:cNvPr>
          <p:cNvSpPr/>
          <p:nvPr/>
        </p:nvSpPr>
        <p:spPr>
          <a:xfrm>
            <a:off x="3016073" y="2377281"/>
            <a:ext cx="2020824" cy="1143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BCCC3-4F7E-05CF-C747-B0DBE351E41C}"/>
              </a:ext>
            </a:extLst>
          </p:cNvPr>
          <p:cNvSpPr/>
          <p:nvPr/>
        </p:nvSpPr>
        <p:spPr>
          <a:xfrm>
            <a:off x="3016073" y="3793885"/>
            <a:ext cx="2020824" cy="1143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7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090-0343-99E6-4F91-3C04BD92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Indeed, garlic mustard decreases snapshot gas exchange of coexisting native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BB40C-BC6B-2077-7B3B-CCAFE046E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89"/>
          <a:stretch/>
        </p:blipFill>
        <p:spPr>
          <a:xfrm>
            <a:off x="2178469" y="1844049"/>
            <a:ext cx="8050706" cy="3217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4F526-00CF-DCAF-00AC-589F50EBCCE6}"/>
              </a:ext>
            </a:extLst>
          </p:cNvPr>
          <p:cNvSpPr txBox="1"/>
          <p:nvPr/>
        </p:nvSpPr>
        <p:spPr>
          <a:xfrm>
            <a:off x="10229175" y="6611779"/>
            <a:ext cx="2036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Hale et al. (2016) </a:t>
            </a:r>
            <a:r>
              <a:rPr lang="en-US" sz="1000" i="1" dirty="0"/>
              <a:t>New Phytologist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88208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090-0343-99E6-4F91-3C04BD92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Indeed, garlic mustard decreases snapshot gas exchange of coexisting native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BB40C-BC6B-2077-7B3B-CCAFE046E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89"/>
          <a:stretch/>
        </p:blipFill>
        <p:spPr>
          <a:xfrm>
            <a:off x="2178469" y="1844049"/>
            <a:ext cx="8050706" cy="3217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4F526-00CF-DCAF-00AC-589F50EBCCE6}"/>
              </a:ext>
            </a:extLst>
          </p:cNvPr>
          <p:cNvSpPr txBox="1"/>
          <p:nvPr/>
        </p:nvSpPr>
        <p:spPr>
          <a:xfrm>
            <a:off x="10229175" y="6611779"/>
            <a:ext cx="2036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Hale et al. (2016) </a:t>
            </a:r>
            <a:r>
              <a:rPr lang="en-US" sz="1000" i="1" dirty="0"/>
              <a:t>New Phytologist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BA046-29E0-FC58-DFEF-696A4B8E3EE9}"/>
              </a:ext>
            </a:extLst>
          </p:cNvPr>
          <p:cNvSpPr txBox="1"/>
          <p:nvPr/>
        </p:nvSpPr>
        <p:spPr>
          <a:xfrm>
            <a:off x="10050062" y="1394380"/>
            <a:ext cx="2098138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leaf litter of non-allelopathic </a:t>
            </a:r>
          </a:p>
          <a:p>
            <a:r>
              <a:rPr lang="en-US" sz="1200" dirty="0"/>
              <a:t>invader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A0E58-4348-BCFF-F983-8FFB243BA7D9}"/>
              </a:ext>
            </a:extLst>
          </p:cNvPr>
          <p:cNvSpPr txBox="1"/>
          <p:nvPr/>
        </p:nvSpPr>
        <p:spPr>
          <a:xfrm>
            <a:off x="10568822" y="1985105"/>
            <a:ext cx="1579378" cy="46166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simulates effects of </a:t>
            </a:r>
          </a:p>
          <a:p>
            <a:r>
              <a:rPr lang="en-US" sz="1200" dirty="0"/>
              <a:t>allelopathic invader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1BC84-658C-874D-207E-D0CE109F00D3}"/>
              </a:ext>
            </a:extLst>
          </p:cNvPr>
          <p:cNvSpPr txBox="1"/>
          <p:nvPr/>
        </p:nvSpPr>
        <p:spPr>
          <a:xfrm>
            <a:off x="10326600" y="2575830"/>
            <a:ext cx="1821600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leaf litter of allelopathic </a:t>
            </a:r>
          </a:p>
          <a:p>
            <a:r>
              <a:rPr lang="en-US" sz="1200" dirty="0"/>
              <a:t>invader</a:t>
            </a:r>
          </a:p>
        </p:txBody>
      </p:sp>
    </p:spTree>
    <p:extLst>
      <p:ext uri="{BB962C8B-B14F-4D97-AF65-F5344CB8AC3E}">
        <p14:creationId xmlns:p14="http://schemas.microsoft.com/office/powerpoint/2010/main" val="3914183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090-0343-99E6-4F91-3C04BD92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Indeed, garlic mustard decreases snapshot gas exchange of coexisting native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6C71-104C-1DE3-2A8B-963E24E66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9" y="5370871"/>
            <a:ext cx="12405132" cy="995554"/>
          </a:xfrm>
        </p:spPr>
        <p:txBody>
          <a:bodyPr/>
          <a:lstStyle/>
          <a:p>
            <a:r>
              <a:rPr lang="en-US" dirty="0"/>
              <a:t>What are the mechanisms that drive these responses?</a:t>
            </a:r>
          </a:p>
          <a:p>
            <a:r>
              <a:rPr lang="en-US" dirty="0"/>
              <a:t>How do these responses vary due to seasonality (e.g., tree canopy closure)?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BB40C-BC6B-2077-7B3B-CCAFE046E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89"/>
          <a:stretch/>
        </p:blipFill>
        <p:spPr>
          <a:xfrm>
            <a:off x="2178469" y="1844049"/>
            <a:ext cx="8050706" cy="3217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4F526-00CF-DCAF-00AC-589F50EBCCE6}"/>
              </a:ext>
            </a:extLst>
          </p:cNvPr>
          <p:cNvSpPr txBox="1"/>
          <p:nvPr/>
        </p:nvSpPr>
        <p:spPr>
          <a:xfrm>
            <a:off x="10229175" y="6611779"/>
            <a:ext cx="2036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Hale et al. (2016) </a:t>
            </a:r>
            <a:r>
              <a:rPr lang="en-US" sz="1000" i="1" dirty="0"/>
              <a:t>New Phytologist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DF4D3-A2FD-C57C-B4A0-B260D41EBEA8}"/>
              </a:ext>
            </a:extLst>
          </p:cNvPr>
          <p:cNvSpPr txBox="1"/>
          <p:nvPr/>
        </p:nvSpPr>
        <p:spPr>
          <a:xfrm>
            <a:off x="10050062" y="1394380"/>
            <a:ext cx="2098138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leaf litter of non-allelopathic </a:t>
            </a:r>
          </a:p>
          <a:p>
            <a:r>
              <a:rPr lang="en-US" sz="1200" dirty="0"/>
              <a:t>invader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0E949-F8F8-F2AA-C2A5-67B34CC2725B}"/>
              </a:ext>
            </a:extLst>
          </p:cNvPr>
          <p:cNvSpPr txBox="1"/>
          <p:nvPr/>
        </p:nvSpPr>
        <p:spPr>
          <a:xfrm>
            <a:off x="10568822" y="1985105"/>
            <a:ext cx="1579378" cy="46166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simulates effects of </a:t>
            </a:r>
          </a:p>
          <a:p>
            <a:r>
              <a:rPr lang="en-US" sz="1200" dirty="0"/>
              <a:t>allelopathic invader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99CF6-8471-60EE-B1C1-6AFB3C6A6E1E}"/>
              </a:ext>
            </a:extLst>
          </p:cNvPr>
          <p:cNvSpPr txBox="1"/>
          <p:nvPr/>
        </p:nvSpPr>
        <p:spPr>
          <a:xfrm>
            <a:off x="10326600" y="2575830"/>
            <a:ext cx="1821600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leaf litter of allelopathic </a:t>
            </a:r>
          </a:p>
          <a:p>
            <a:r>
              <a:rPr lang="en-US" sz="1200" dirty="0"/>
              <a:t>invader</a:t>
            </a:r>
          </a:p>
        </p:txBody>
      </p:sp>
    </p:spTree>
    <p:extLst>
      <p:ext uri="{BB962C8B-B14F-4D97-AF65-F5344CB8AC3E}">
        <p14:creationId xmlns:p14="http://schemas.microsoft.com/office/powerpoint/2010/main" val="740864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7FE9-B9C1-8CA7-F494-95C8F9D8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30DA0-87E1-CF6F-6695-2BD696A22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garlic mustard presence influence leaf-level photosynthesis and the mechanisms that determine these responses in coexisting native species?</a:t>
            </a:r>
          </a:p>
          <a:p>
            <a:endParaRPr lang="en-US" dirty="0"/>
          </a:p>
          <a:p>
            <a:r>
              <a:rPr lang="en-US" dirty="0"/>
              <a:t>Do the effects of garlic mustard presence on leaf-level photosynthesis vary due to seasonality?</a:t>
            </a:r>
          </a:p>
          <a:p>
            <a:pPr lvl="1"/>
            <a:r>
              <a:rPr lang="en-US" dirty="0"/>
              <a:t>Tree canopy status (closes as growth season progresses)</a:t>
            </a:r>
          </a:p>
          <a:p>
            <a:pPr lvl="1"/>
            <a:r>
              <a:rPr lang="en-US" dirty="0"/>
              <a:t>Resource availability (decreases as growth season progresses)</a:t>
            </a:r>
          </a:p>
        </p:txBody>
      </p:sp>
    </p:spTree>
    <p:extLst>
      <p:ext uri="{BB962C8B-B14F-4D97-AF65-F5344CB8AC3E}">
        <p14:creationId xmlns:p14="http://schemas.microsoft.com/office/powerpoint/2010/main" val="124710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19" name="Title 118">
            <a:extLst>
              <a:ext uri="{FF2B5EF4-FFF2-40B4-BE49-F238E27FC236}">
                <a16:creationId xmlns:a16="http://schemas.microsoft.com/office/drawing/2014/main" id="{38EA8806-AE7F-6D63-74E1-52C81B36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267331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68-25A2-4F0A-B1C8-FD4968A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Invasive species exploit strategies that maximize fitness in novel environments</a:t>
            </a:r>
          </a:p>
        </p:txBody>
      </p:sp>
      <p:pic>
        <p:nvPicPr>
          <p:cNvPr id="4" name="Picture 2" descr="SPRING - GARLIC MUSTARD PULL — Oceana Conservation District">
            <a:extLst>
              <a:ext uri="{FF2B5EF4-FFF2-40B4-BE49-F238E27FC236}">
                <a16:creationId xmlns:a16="http://schemas.microsoft.com/office/drawing/2014/main" id="{FD6C2BE9-1872-1F20-15A1-907D5ED8C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" r="8834"/>
          <a:stretch/>
        </p:blipFill>
        <p:spPr bwMode="auto">
          <a:xfrm>
            <a:off x="838199" y="2232301"/>
            <a:ext cx="4654875" cy="327864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C9E5AC-9362-8F67-BDB4-E6840B9B4ED9}"/>
              </a:ext>
            </a:extLst>
          </p:cNvPr>
          <p:cNvSpPr txBox="1"/>
          <p:nvPr/>
        </p:nvSpPr>
        <p:spPr>
          <a:xfrm>
            <a:off x="1268046" y="5510947"/>
            <a:ext cx="3849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Decreasing available light </a:t>
            </a:r>
          </a:p>
          <a:p>
            <a:pPr algn="ctr"/>
            <a:r>
              <a:rPr lang="en-US" sz="2400" b="1" dirty="0"/>
              <a:t>to neighbor plants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CAD0-F163-E81B-804B-0BE7F5D5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049" y="2232301"/>
            <a:ext cx="5141787" cy="32786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FC7471-2BB0-2A86-E1B1-B9220E7F111C}"/>
              </a:ext>
            </a:extLst>
          </p:cNvPr>
          <p:cNvSpPr txBox="1"/>
          <p:nvPr/>
        </p:nvSpPr>
        <p:spPr>
          <a:xfrm>
            <a:off x="6300560" y="5510947"/>
            <a:ext cx="5628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Producing compounds that are toxic to </a:t>
            </a:r>
          </a:p>
          <a:p>
            <a:pPr algn="ctr"/>
            <a:r>
              <a:rPr lang="en-US" sz="2400" b="1" dirty="0"/>
              <a:t>soil microbes and neighbor plants</a:t>
            </a:r>
          </a:p>
        </p:txBody>
      </p:sp>
    </p:spTree>
    <p:extLst>
      <p:ext uri="{BB962C8B-B14F-4D97-AF65-F5344CB8AC3E}">
        <p14:creationId xmlns:p14="http://schemas.microsoft.com/office/powerpoint/2010/main" val="232387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B67895F-2641-0756-7947-2F4F1F9A12DF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1707421" y="1861070"/>
            <a:ext cx="830711" cy="1310562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539074D-FC3B-8970-4EA1-A5EE589C2732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695546" y="3324920"/>
            <a:ext cx="854460" cy="1310563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37099508-4533-DFEF-804B-E91CC5648420}"/>
              </a:ext>
            </a:extLst>
          </p:cNvPr>
          <p:cNvSpPr>
            <a:spLocks noChangeAspect="1"/>
          </p:cNvSpPr>
          <p:nvPr/>
        </p:nvSpPr>
        <p:spPr>
          <a:xfrm>
            <a:off x="1891808" y="1964898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0424778-31A0-2C0A-C54A-28C1DC025734}"/>
              </a:ext>
            </a:extLst>
          </p:cNvPr>
          <p:cNvSpPr>
            <a:spLocks noChangeAspect="1"/>
          </p:cNvSpPr>
          <p:nvPr/>
        </p:nvSpPr>
        <p:spPr>
          <a:xfrm>
            <a:off x="1893386" y="428429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102AF0-C53D-4097-F416-C32B96BB8175}"/>
              </a:ext>
            </a:extLst>
          </p:cNvPr>
          <p:cNvSpPr/>
          <p:nvPr/>
        </p:nvSpPr>
        <p:spPr>
          <a:xfrm>
            <a:off x="620753" y="2931706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19" name="Title 118">
            <a:extLst>
              <a:ext uri="{FF2B5EF4-FFF2-40B4-BE49-F238E27FC236}">
                <a16:creationId xmlns:a16="http://schemas.microsoft.com/office/drawing/2014/main" id="{38EA8806-AE7F-6D63-74E1-52C81B36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3821137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B67895F-2641-0756-7947-2F4F1F9A12DF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1707421" y="1861070"/>
            <a:ext cx="830711" cy="1310562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539074D-FC3B-8970-4EA1-A5EE589C2732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695546" y="3324920"/>
            <a:ext cx="854460" cy="1310563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37099508-4533-DFEF-804B-E91CC5648420}"/>
              </a:ext>
            </a:extLst>
          </p:cNvPr>
          <p:cNvSpPr>
            <a:spLocks noChangeAspect="1"/>
          </p:cNvSpPr>
          <p:nvPr/>
        </p:nvSpPr>
        <p:spPr>
          <a:xfrm>
            <a:off x="1891808" y="1964898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0424778-31A0-2C0A-C54A-28C1DC025734}"/>
              </a:ext>
            </a:extLst>
          </p:cNvPr>
          <p:cNvSpPr>
            <a:spLocks noChangeAspect="1"/>
          </p:cNvSpPr>
          <p:nvPr/>
        </p:nvSpPr>
        <p:spPr>
          <a:xfrm>
            <a:off x="1893386" y="428429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102AF0-C53D-4097-F416-C32B96BB8175}"/>
              </a:ext>
            </a:extLst>
          </p:cNvPr>
          <p:cNvSpPr/>
          <p:nvPr/>
        </p:nvSpPr>
        <p:spPr>
          <a:xfrm>
            <a:off x="620753" y="2931706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181C1D6-6BB7-9D93-2980-BE083F68C8A1}"/>
              </a:ext>
            </a:extLst>
          </p:cNvPr>
          <p:cNvSpPr txBox="1"/>
          <p:nvPr/>
        </p:nvSpPr>
        <p:spPr>
          <a:xfrm>
            <a:off x="8383285" y="1047657"/>
            <a:ext cx="29630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effects of garlic mustard may be strongest early in growth season</a:t>
            </a:r>
          </a:p>
          <a:p>
            <a:pPr algn="ctr"/>
            <a:r>
              <a:rPr lang="en-US" dirty="0"/>
              <a:t>when demand to build and </a:t>
            </a:r>
          </a:p>
          <a:p>
            <a:pPr algn="ctr"/>
            <a:r>
              <a:rPr lang="en-US" dirty="0"/>
              <a:t>maintain photosynthetic </a:t>
            </a:r>
          </a:p>
          <a:p>
            <a:pPr algn="ctr"/>
            <a:r>
              <a:rPr lang="en-US" dirty="0"/>
              <a:t>enzymes are high</a:t>
            </a:r>
          </a:p>
        </p:txBody>
      </p:sp>
      <p:sp>
        <p:nvSpPr>
          <p:cNvPr id="2" name="Title 118">
            <a:extLst>
              <a:ext uri="{FF2B5EF4-FFF2-40B4-BE49-F238E27FC236}">
                <a16:creationId xmlns:a16="http://schemas.microsoft.com/office/drawing/2014/main" id="{F8189FAB-53F1-1300-1765-B15DFDAD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1114390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B67895F-2641-0756-7947-2F4F1F9A12DF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1707421" y="1861070"/>
            <a:ext cx="830711" cy="1310562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539074D-FC3B-8970-4EA1-A5EE589C2732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695546" y="3324920"/>
            <a:ext cx="854460" cy="1310563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37099508-4533-DFEF-804B-E91CC5648420}"/>
              </a:ext>
            </a:extLst>
          </p:cNvPr>
          <p:cNvSpPr>
            <a:spLocks noChangeAspect="1"/>
          </p:cNvSpPr>
          <p:nvPr/>
        </p:nvSpPr>
        <p:spPr>
          <a:xfrm>
            <a:off x="1891808" y="1964898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0424778-31A0-2C0A-C54A-28C1DC025734}"/>
              </a:ext>
            </a:extLst>
          </p:cNvPr>
          <p:cNvSpPr>
            <a:spLocks noChangeAspect="1"/>
          </p:cNvSpPr>
          <p:nvPr/>
        </p:nvSpPr>
        <p:spPr>
          <a:xfrm>
            <a:off x="1893386" y="428429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102AF0-C53D-4097-F416-C32B96BB8175}"/>
              </a:ext>
            </a:extLst>
          </p:cNvPr>
          <p:cNvSpPr/>
          <p:nvPr/>
        </p:nvSpPr>
        <p:spPr>
          <a:xfrm>
            <a:off x="620753" y="2931706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181C1D6-6BB7-9D93-2980-BE083F68C8A1}"/>
              </a:ext>
            </a:extLst>
          </p:cNvPr>
          <p:cNvSpPr txBox="1"/>
          <p:nvPr/>
        </p:nvSpPr>
        <p:spPr>
          <a:xfrm>
            <a:off x="8383285" y="1047657"/>
            <a:ext cx="29630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effects of garlic mustard may be strongest early in growth season</a:t>
            </a:r>
          </a:p>
          <a:p>
            <a:pPr algn="ctr"/>
            <a:r>
              <a:rPr lang="en-US" dirty="0"/>
              <a:t>when demand to build and </a:t>
            </a:r>
          </a:p>
          <a:p>
            <a:pPr algn="ctr"/>
            <a:r>
              <a:rPr lang="en-US" dirty="0"/>
              <a:t>maintain photosynthetic </a:t>
            </a:r>
          </a:p>
          <a:p>
            <a:pPr algn="ctr"/>
            <a:r>
              <a:rPr lang="en-US" dirty="0"/>
              <a:t>enzymes are high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9139193-936A-4AFA-87F7-5480A2E684A6}"/>
              </a:ext>
            </a:extLst>
          </p:cNvPr>
          <p:cNvSpPr txBox="1"/>
          <p:nvPr/>
        </p:nvSpPr>
        <p:spPr>
          <a:xfrm>
            <a:off x="9538487" y="3037349"/>
            <a:ext cx="65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-or-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A6C4C24-3F41-7EEB-38E3-D4920598DE8C}"/>
              </a:ext>
            </a:extLst>
          </p:cNvPr>
          <p:cNvSpPr txBox="1"/>
          <p:nvPr/>
        </p:nvSpPr>
        <p:spPr>
          <a:xfrm>
            <a:off x="8383284" y="3691473"/>
            <a:ext cx="296302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effects of garlic mustard may be strongest later in growth season</a:t>
            </a:r>
          </a:p>
          <a:p>
            <a:pPr algn="ctr"/>
            <a:r>
              <a:rPr lang="en-US" dirty="0"/>
              <a:t>when resource availability is depleted and reliance on AM fungal partners is greatest</a:t>
            </a:r>
          </a:p>
        </p:txBody>
      </p:sp>
      <p:sp>
        <p:nvSpPr>
          <p:cNvPr id="2" name="Title 118">
            <a:extLst>
              <a:ext uri="{FF2B5EF4-FFF2-40B4-BE49-F238E27FC236}">
                <a16:creationId xmlns:a16="http://schemas.microsoft.com/office/drawing/2014/main" id="{A348D60F-3B87-4683-1BC9-6D5C3FE2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3097865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FB52-B326-BCD5-9806-2A4AE652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BEDC1572-F921-C7BA-6D6C-98FCD5FC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56" y="1825625"/>
            <a:ext cx="5385344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Fencing established in 2002 to ward out deer/macro-herbivores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Manual garlic mustard weeding in half of each plot since 2006 </a:t>
            </a:r>
          </a:p>
          <a:p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A0FEC29-24FD-1B01-06F6-F76ED232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455" y="3294088"/>
            <a:ext cx="4960889" cy="3428999"/>
          </a:xfrm>
          <a:prstGeom prst="rect">
            <a:avLst/>
          </a:prstGeom>
        </p:spPr>
      </p:pic>
      <p:pic>
        <p:nvPicPr>
          <p:cNvPr id="96" name="Picture 95" descr="A fence in the woods&#10;&#10;Description automatically generated">
            <a:extLst>
              <a:ext uri="{FF2B5EF4-FFF2-40B4-BE49-F238E27FC236}">
                <a16:creationId xmlns:a16="http://schemas.microsoft.com/office/drawing/2014/main" id="{48DC633A-5F2D-4848-650D-937686F9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07"/>
          <a:stretch/>
        </p:blipFill>
        <p:spPr>
          <a:xfrm rot="5400000">
            <a:off x="8949953" y="-116595"/>
            <a:ext cx="3125452" cy="3358644"/>
          </a:xfrm>
          <a:prstGeom prst="rect">
            <a:avLst/>
          </a:prstGeom>
        </p:spPr>
      </p:pic>
      <p:pic>
        <p:nvPicPr>
          <p:cNvPr id="98" name="Picture 97" descr="A person sitting in the woods&#10;&#10;Description automatically generated">
            <a:extLst>
              <a:ext uri="{FF2B5EF4-FFF2-40B4-BE49-F238E27FC236}">
                <a16:creationId xmlns:a16="http://schemas.microsoft.com/office/drawing/2014/main" id="{5E5E4CB6-8772-3EC5-E631-E31F79578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22"/>
          <a:stretch/>
        </p:blipFill>
        <p:spPr>
          <a:xfrm rot="5400000">
            <a:off x="5977518" y="269614"/>
            <a:ext cx="3125452" cy="25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AEF3-3F0F-9FC9-5A9F-2B64C440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14F44-F5A4-6A80-1606-4DF234A73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77" y="1799379"/>
            <a:ext cx="5908623" cy="4485234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Soil resin sticks</a:t>
            </a:r>
          </a:p>
          <a:p>
            <a:pPr lvl="1"/>
            <a:r>
              <a:rPr lang="en-US" dirty="0"/>
              <a:t>Mobile ammonium, nitrate, and phosphate ions</a:t>
            </a:r>
          </a:p>
          <a:p>
            <a:endParaRPr lang="en-US" dirty="0"/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response curves</a:t>
            </a:r>
          </a:p>
          <a:p>
            <a:pPr lvl="1"/>
            <a:r>
              <a:rPr lang="en-US" dirty="0"/>
              <a:t>Maximum rate of Rubisco carboxylation (</a:t>
            </a:r>
            <a:r>
              <a:rPr lang="en-US" i="1" dirty="0"/>
              <a:t>V</a:t>
            </a:r>
            <a:r>
              <a:rPr lang="en-US" baseline="-25000" dirty="0"/>
              <a:t>cmax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Maximum rate of electron transport for RuBP regeneration (</a:t>
            </a:r>
            <a:r>
              <a:rPr lang="en-US" i="1" dirty="0"/>
              <a:t>J</a:t>
            </a:r>
            <a:r>
              <a:rPr lang="en-US" baseline="-25000" dirty="0"/>
              <a:t>max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Snapshot gas exchange measurements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EFBF3-968E-EBF8-F754-87FCD1ED68E9}"/>
              </a:ext>
            </a:extLst>
          </p:cNvPr>
          <p:cNvSpPr txBox="1"/>
          <p:nvPr/>
        </p:nvSpPr>
        <p:spPr>
          <a:xfrm>
            <a:off x="448611" y="6284613"/>
            <a:ext cx="538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2 measurement periods (open, closed tree canopy)</a:t>
            </a:r>
          </a:p>
        </p:txBody>
      </p:sp>
      <p:pic>
        <p:nvPicPr>
          <p:cNvPr id="7" name="Picture 6" descr="A device on a bike&#10;&#10;Description automatically generated">
            <a:extLst>
              <a:ext uri="{FF2B5EF4-FFF2-40B4-BE49-F238E27FC236}">
                <a16:creationId xmlns:a16="http://schemas.microsoft.com/office/drawing/2014/main" id="{F23684A2-5EB1-FDE0-F120-7CC214917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80" r="11589"/>
          <a:stretch/>
        </p:blipFill>
        <p:spPr>
          <a:xfrm rot="5400000">
            <a:off x="6466272" y="577979"/>
            <a:ext cx="3125453" cy="315355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7C5295A-FE50-D62D-8966-4472B1F9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384" y="3717484"/>
            <a:ext cx="3445239" cy="314052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group of white cameras on a tripod&#10;&#10;Description automatically generated">
            <a:extLst>
              <a:ext uri="{FF2B5EF4-FFF2-40B4-BE49-F238E27FC236}">
                <a16:creationId xmlns:a16="http://schemas.microsoft.com/office/drawing/2014/main" id="{FC1C9706-49BD-4C84-72BB-4384037BC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400" y="1"/>
            <a:ext cx="3129600" cy="23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65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ed trillium (Trillium erectum L.)">
            <a:extLst>
              <a:ext uri="{FF2B5EF4-FFF2-40B4-BE49-F238E27FC236}">
                <a16:creationId xmlns:a16="http://schemas.microsoft.com/office/drawing/2014/main" id="{7883BE07-3AB0-B497-FB66-1F66C1E0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" y="0"/>
            <a:ext cx="4387538" cy="29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BAD56-B14C-705C-FF15-80E692A1B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638" y="427020"/>
            <a:ext cx="7628538" cy="5648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2C7A1C-13B2-B578-D9CC-ED33B3E06ACF}"/>
              </a:ext>
            </a:extLst>
          </p:cNvPr>
          <p:cNvSpPr txBox="1"/>
          <p:nvPr/>
        </p:nvSpPr>
        <p:spPr>
          <a:xfrm>
            <a:off x="0" y="2404465"/>
            <a:ext cx="206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Trillium</a:t>
            </a:r>
            <a:r>
              <a:rPr lang="en-US" sz="2800" dirty="0">
                <a:solidFill>
                  <a:schemeClr val="bg1"/>
                </a:solidFill>
              </a:rPr>
              <a:t> spp.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85EF8-C28A-5098-C63B-1991E2F72044}"/>
              </a:ext>
            </a:extLst>
          </p:cNvPr>
          <p:cNvSpPr/>
          <p:nvPr/>
        </p:nvSpPr>
        <p:spPr>
          <a:xfrm>
            <a:off x="10344481" y="5202141"/>
            <a:ext cx="1777695" cy="5592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Maianthemum racemosum ssp. amplexicaule">
            <a:extLst>
              <a:ext uri="{FF2B5EF4-FFF2-40B4-BE49-F238E27FC236}">
                <a16:creationId xmlns:a16="http://schemas.microsoft.com/office/drawing/2014/main" id="{5FAB4FFD-5064-851A-A892-434E46D4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5" y="3355625"/>
            <a:ext cx="4399632" cy="348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B091D-CC49-ECD1-35C3-12418EC1665B}"/>
              </a:ext>
            </a:extLst>
          </p:cNvPr>
          <p:cNvSpPr txBox="1"/>
          <p:nvPr/>
        </p:nvSpPr>
        <p:spPr>
          <a:xfrm>
            <a:off x="-6445" y="6187126"/>
            <a:ext cx="4135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Maianthemum </a:t>
            </a:r>
            <a:r>
              <a:rPr lang="en-US" sz="2800" i="1" dirty="0" err="1">
                <a:solidFill>
                  <a:schemeClr val="bg1"/>
                </a:solidFill>
              </a:rPr>
              <a:t>racemosum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97F2B-1CE3-8BB1-1D1B-50EEA1EFCC92}"/>
              </a:ext>
            </a:extLst>
          </p:cNvPr>
          <p:cNvSpPr/>
          <p:nvPr/>
        </p:nvSpPr>
        <p:spPr>
          <a:xfrm>
            <a:off x="10344481" y="4288886"/>
            <a:ext cx="1777695" cy="6348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C7139F-0927-7EA1-DC56-74A031BA7606}"/>
              </a:ext>
            </a:extLst>
          </p:cNvPr>
          <p:cNvCxnSpPr>
            <a:cxnSpLocks/>
          </p:cNvCxnSpPr>
          <p:nvPr/>
        </p:nvCxnSpPr>
        <p:spPr>
          <a:xfrm flipV="1">
            <a:off x="6430780" y="5624995"/>
            <a:ext cx="0" cy="10853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DB38E6-8F23-2736-71BB-CDB252E09507}"/>
              </a:ext>
            </a:extLst>
          </p:cNvPr>
          <p:cNvCxnSpPr/>
          <p:nvPr/>
        </p:nvCxnSpPr>
        <p:spPr>
          <a:xfrm flipV="1">
            <a:off x="7250242" y="5624995"/>
            <a:ext cx="0" cy="7120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2A283A-15BF-7827-3ED4-523819D7A30E}"/>
              </a:ext>
            </a:extLst>
          </p:cNvPr>
          <p:cNvSpPr txBox="1"/>
          <p:nvPr/>
        </p:nvSpPr>
        <p:spPr>
          <a:xfrm>
            <a:off x="7204552" y="6107815"/>
            <a:ext cx="4288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second measurement period (closed tree canopy)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5838C-DD83-4098-B8B1-2627A2D8AAAB}"/>
              </a:ext>
            </a:extLst>
          </p:cNvPr>
          <p:cNvSpPr txBox="1"/>
          <p:nvPr/>
        </p:nvSpPr>
        <p:spPr>
          <a:xfrm>
            <a:off x="6392584" y="6469652"/>
            <a:ext cx="38570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first measurement period (open tree canopy)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8C91A-21F7-FD35-8E7F-317B6ACCB474}"/>
              </a:ext>
            </a:extLst>
          </p:cNvPr>
          <p:cNvSpPr txBox="1"/>
          <p:nvPr/>
        </p:nvSpPr>
        <p:spPr>
          <a:xfrm>
            <a:off x="10344481" y="-11598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Heberling</a:t>
            </a:r>
            <a:r>
              <a:rPr lang="en-US" sz="1400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95594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2AE2D5-F2C4-C987-D414-CE01DE37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nutrient availability decreased as the growth season progressed </a:t>
            </a:r>
          </a:p>
        </p:txBody>
      </p:sp>
      <p:pic>
        <p:nvPicPr>
          <p:cNvPr id="9" name="Content Placeholder 8" descr="A group of different colored boxes&#10;&#10;Description automatically generated">
            <a:extLst>
              <a:ext uri="{FF2B5EF4-FFF2-40B4-BE49-F238E27FC236}">
                <a16:creationId xmlns:a16="http://schemas.microsoft.com/office/drawing/2014/main" id="{45FFA2A0-68FC-1B8C-B911-8E13A23E0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791"/>
          <a:stretch/>
        </p:blipFill>
        <p:spPr>
          <a:xfrm>
            <a:off x="374596" y="2301263"/>
            <a:ext cx="10819700" cy="3549522"/>
          </a:xfrm>
        </p:spPr>
      </p:pic>
    </p:spTree>
    <p:extLst>
      <p:ext uri="{BB962C8B-B14F-4D97-AF65-F5344CB8AC3E}">
        <p14:creationId xmlns:p14="http://schemas.microsoft.com/office/powerpoint/2010/main" val="4009992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2AE2D5-F2C4-C987-D414-CE01DE37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Garlic mustard increased soil N:P, but not soil N or soil P</a:t>
            </a:r>
          </a:p>
        </p:txBody>
      </p:sp>
      <p:pic>
        <p:nvPicPr>
          <p:cNvPr id="5" name="Picture 4" descr="A group of different colored boxes&#10;&#10;Description automatically generated">
            <a:extLst>
              <a:ext uri="{FF2B5EF4-FFF2-40B4-BE49-F238E27FC236}">
                <a16:creationId xmlns:a16="http://schemas.microsoft.com/office/drawing/2014/main" id="{10EB5716-8AC2-01B8-5E40-868240F39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381856" y="2337563"/>
            <a:ext cx="10817352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F632-451A-D573-3154-BF68004B0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9723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Garlic mustard presence has no effect on </a:t>
            </a:r>
            <a:r>
              <a:rPr lang="en-US" i="1" dirty="0"/>
              <a:t>Trillium</a:t>
            </a:r>
            <a:r>
              <a:rPr lang="en-US" dirty="0"/>
              <a:t> spp. net photosynthesis or stomatal conductance</a:t>
            </a:r>
          </a:p>
        </p:txBody>
      </p:sp>
      <p:pic>
        <p:nvPicPr>
          <p:cNvPr id="5" name="Content Placeholder 4" descr="A collage of different colored boxes&#10;&#10;Description automatically generated">
            <a:extLst>
              <a:ext uri="{FF2B5EF4-FFF2-40B4-BE49-F238E27FC236}">
                <a16:creationId xmlns:a16="http://schemas.microsoft.com/office/drawing/2014/main" id="{D0740071-4849-4B9B-5A20-8213B847D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341"/>
          <a:stretch/>
        </p:blipFill>
        <p:spPr>
          <a:xfrm>
            <a:off x="193876" y="2482013"/>
            <a:ext cx="11562696" cy="3827959"/>
          </a:xfrm>
        </p:spPr>
      </p:pic>
      <p:pic>
        <p:nvPicPr>
          <p:cNvPr id="8" name="Picture 6" descr="Red trillium (Trillium erectum L.)">
            <a:extLst>
              <a:ext uri="{FF2B5EF4-FFF2-40B4-BE49-F238E27FC236}">
                <a16:creationId xmlns:a16="http://schemas.microsoft.com/office/drawing/2014/main" id="{9B375972-BB96-CB5D-8AE1-F546DB68D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36" y="0"/>
            <a:ext cx="2656564" cy="17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15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F632-451A-D573-3154-BF68004B0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681" cy="1772653"/>
          </a:xfrm>
        </p:spPr>
        <p:txBody>
          <a:bodyPr>
            <a:normAutofit/>
          </a:bodyPr>
          <a:lstStyle/>
          <a:p>
            <a:r>
              <a:rPr lang="en-US" dirty="0"/>
              <a:t>Garlic mustard decreases </a:t>
            </a:r>
            <a:r>
              <a:rPr lang="en-US" i="1" dirty="0"/>
              <a:t>Trillium</a:t>
            </a:r>
            <a:r>
              <a:rPr lang="en-US" dirty="0"/>
              <a:t> spp. photosynthetic capacity, but only later in the growth season</a:t>
            </a:r>
          </a:p>
        </p:txBody>
      </p:sp>
      <p:pic>
        <p:nvPicPr>
          <p:cNvPr id="6" name="Content Placeholder 4" descr="A collage of different types of measurement&#10;&#10;Description automatically generated">
            <a:extLst>
              <a:ext uri="{FF2B5EF4-FFF2-40B4-BE49-F238E27FC236}">
                <a16:creationId xmlns:a16="http://schemas.microsoft.com/office/drawing/2014/main" id="{93B19BA2-401F-D418-2D25-51028567D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108"/>
          <a:stretch/>
        </p:blipFill>
        <p:spPr>
          <a:xfrm>
            <a:off x="88804" y="2614492"/>
            <a:ext cx="11827214" cy="3697299"/>
          </a:xfrm>
          <a:prstGeom prst="rect">
            <a:avLst/>
          </a:prstGeom>
        </p:spPr>
      </p:pic>
      <p:pic>
        <p:nvPicPr>
          <p:cNvPr id="7" name="Content Placeholder 4" descr="A collage of different types of measurement&#10;&#10;Description automatically generated">
            <a:extLst>
              <a:ext uri="{FF2B5EF4-FFF2-40B4-BE49-F238E27FC236}">
                <a16:creationId xmlns:a16="http://schemas.microsoft.com/office/drawing/2014/main" id="{0F0B73BB-D0DE-A820-D8AE-1755338D0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49" t="93531" r="27633" b="-167"/>
          <a:stretch/>
        </p:blipFill>
        <p:spPr>
          <a:xfrm>
            <a:off x="4247562" y="6375723"/>
            <a:ext cx="3999384" cy="401054"/>
          </a:xfrm>
          <a:prstGeom prst="rect">
            <a:avLst/>
          </a:prstGeom>
        </p:spPr>
      </p:pic>
      <p:pic>
        <p:nvPicPr>
          <p:cNvPr id="9" name="Picture 6" descr="Red trillium (Trillium erectum L.)">
            <a:extLst>
              <a:ext uri="{FF2B5EF4-FFF2-40B4-BE49-F238E27FC236}">
                <a16:creationId xmlns:a16="http://schemas.microsoft.com/office/drawing/2014/main" id="{882A94D5-53FB-C723-6956-B2B8CCAD1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36" y="0"/>
            <a:ext cx="2656564" cy="17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4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10CB-3172-D578-16EC-BB516D4A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Allelopathy is common among invasive plant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E61CF-712A-5D55-04E0-86C09715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08" y="1847590"/>
            <a:ext cx="5671593" cy="48257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847209-8B3B-FD02-9F1B-1E0182E6BB8A}"/>
              </a:ext>
            </a:extLst>
          </p:cNvPr>
          <p:cNvSpPr>
            <a:spLocks noChangeAspect="1"/>
          </p:cNvSpPr>
          <p:nvPr/>
        </p:nvSpPr>
        <p:spPr>
          <a:xfrm>
            <a:off x="75036" y="6026484"/>
            <a:ext cx="228600" cy="22860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6C3D7-EA82-5D41-91A0-4B78A5298229}"/>
              </a:ext>
            </a:extLst>
          </p:cNvPr>
          <p:cNvSpPr txBox="1"/>
          <p:nvPr/>
        </p:nvSpPr>
        <p:spPr>
          <a:xfrm>
            <a:off x="303636" y="5956118"/>
            <a:ext cx="302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allelopathic invasive species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21A4D7-1166-8666-7C56-27B3D3444E06}"/>
              </a:ext>
            </a:extLst>
          </p:cNvPr>
          <p:cNvSpPr>
            <a:spLocks noChangeAspect="1"/>
          </p:cNvSpPr>
          <p:nvPr/>
        </p:nvSpPr>
        <p:spPr>
          <a:xfrm>
            <a:off x="75036" y="639581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A6870-E16D-A842-7CC0-61B5D3701178}"/>
              </a:ext>
            </a:extLst>
          </p:cNvPr>
          <p:cNvSpPr txBox="1"/>
          <p:nvPr/>
        </p:nvSpPr>
        <p:spPr>
          <a:xfrm>
            <a:off x="303636" y="6304002"/>
            <a:ext cx="348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non-allelopathic invasive species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C9B29-38A4-BFCC-BF08-4E591BF036DA}"/>
              </a:ext>
            </a:extLst>
          </p:cNvPr>
          <p:cNvSpPr txBox="1"/>
          <p:nvPr/>
        </p:nvSpPr>
        <p:spPr>
          <a:xfrm>
            <a:off x="9887397" y="6611779"/>
            <a:ext cx="2308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Kalisz et al. (2021) </a:t>
            </a:r>
            <a:r>
              <a:rPr lang="en-US" sz="1000" i="1" dirty="0"/>
              <a:t>Biological Invasions</a:t>
            </a: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10803-1882-858B-6EE0-0848F285332D}"/>
              </a:ext>
            </a:extLst>
          </p:cNvPr>
          <p:cNvSpPr txBox="1"/>
          <p:nvPr/>
        </p:nvSpPr>
        <p:spPr>
          <a:xfrm>
            <a:off x="8224348" y="2080951"/>
            <a:ext cx="3473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72% of surveyed invasive species</a:t>
            </a:r>
          </a:p>
          <a:p>
            <a:r>
              <a:rPr lang="en-US" dirty="0"/>
              <a:t>(n=526 species) had allelopathic </a:t>
            </a:r>
          </a:p>
          <a:p>
            <a:r>
              <a:rPr lang="en-US" dirty="0"/>
              <a:t>capabilities!</a:t>
            </a:r>
          </a:p>
        </p:txBody>
      </p:sp>
    </p:spTree>
    <p:extLst>
      <p:ext uri="{BB962C8B-B14F-4D97-AF65-F5344CB8AC3E}">
        <p14:creationId xmlns:p14="http://schemas.microsoft.com/office/powerpoint/2010/main" val="2618494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F632-451A-D573-3154-BF68004B0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0143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Garlic mustard decreases net photosynthesis through reduced stomatal conductance in </a:t>
            </a:r>
            <a:r>
              <a:rPr lang="en-US" i="1" dirty="0"/>
              <a:t>M</a:t>
            </a:r>
            <a:r>
              <a:rPr lang="en-US" dirty="0"/>
              <a:t>. </a:t>
            </a:r>
            <a:r>
              <a:rPr lang="en-US" i="1" dirty="0" err="1"/>
              <a:t>racemosum</a:t>
            </a:r>
            <a:endParaRPr lang="en-US" i="1" dirty="0"/>
          </a:p>
        </p:txBody>
      </p:sp>
      <p:pic>
        <p:nvPicPr>
          <p:cNvPr id="5" name="Content Placeholder 4" descr="A collage of different colored boxes&#10;&#10;Description automatically generated">
            <a:extLst>
              <a:ext uri="{FF2B5EF4-FFF2-40B4-BE49-F238E27FC236}">
                <a16:creationId xmlns:a16="http://schemas.microsoft.com/office/drawing/2014/main" id="{D0740071-4849-4B9B-5A20-8213B847D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475"/>
          <a:stretch/>
        </p:blipFill>
        <p:spPr>
          <a:xfrm>
            <a:off x="0" y="2613717"/>
            <a:ext cx="11935326" cy="4020229"/>
          </a:xfrm>
        </p:spPr>
      </p:pic>
      <p:pic>
        <p:nvPicPr>
          <p:cNvPr id="3" name="Picture 4" descr="Maianthemum racemosum ssp. amplexicaule">
            <a:extLst>
              <a:ext uri="{FF2B5EF4-FFF2-40B4-BE49-F238E27FC236}">
                <a16:creationId xmlns:a16="http://schemas.microsoft.com/office/drawing/2014/main" id="{CC9FC7BF-196D-D5C2-BE4E-477161A9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096" y="0"/>
            <a:ext cx="2660904" cy="21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80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8CE9-4664-9778-5639-E08054C9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has no effect on</a:t>
            </a:r>
            <a:r>
              <a:rPr lang="en-US" i="1" dirty="0"/>
              <a:t> M.</a:t>
            </a:r>
            <a:br>
              <a:rPr lang="en-US" i="1" dirty="0"/>
            </a:br>
            <a:r>
              <a:rPr lang="en-US" i="1" dirty="0" err="1"/>
              <a:t>racemosum</a:t>
            </a:r>
            <a:r>
              <a:rPr lang="en-US" dirty="0"/>
              <a:t> photosynthetic capacity</a:t>
            </a:r>
          </a:p>
        </p:txBody>
      </p:sp>
      <p:pic>
        <p:nvPicPr>
          <p:cNvPr id="5" name="Content Placeholder 4" descr="A collage of different types of measurement&#10;&#10;Description automatically generated">
            <a:extLst>
              <a:ext uri="{FF2B5EF4-FFF2-40B4-BE49-F238E27FC236}">
                <a16:creationId xmlns:a16="http://schemas.microsoft.com/office/drawing/2014/main" id="{4FC14D32-C913-DF59-DDA8-A774FD739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892"/>
          <a:stretch/>
        </p:blipFill>
        <p:spPr>
          <a:xfrm>
            <a:off x="157556" y="2451426"/>
            <a:ext cx="11892516" cy="4210631"/>
          </a:xfrm>
        </p:spPr>
      </p:pic>
      <p:pic>
        <p:nvPicPr>
          <p:cNvPr id="6" name="Picture 4" descr="Maianthemum racemosum ssp. amplexicaule">
            <a:extLst>
              <a:ext uri="{FF2B5EF4-FFF2-40B4-BE49-F238E27FC236}">
                <a16:creationId xmlns:a16="http://schemas.microsoft.com/office/drawing/2014/main" id="{F45A45C7-3C7B-6E45-D5B2-4F4A46C6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096" y="0"/>
            <a:ext cx="2660904" cy="21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755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4D13-52C7-E7BD-55FE-D4BDDCF5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DDA4D3C-B4DD-196D-7BDB-BD92F1DF3445}"/>
              </a:ext>
            </a:extLst>
          </p:cNvPr>
          <p:cNvCxnSpPr>
            <a:cxnSpLocks/>
            <a:stCxn id="20" idx="3"/>
            <a:endCxn id="6" idx="0"/>
          </p:cNvCxnSpPr>
          <p:nvPr/>
        </p:nvCxnSpPr>
        <p:spPr>
          <a:xfrm>
            <a:off x="3982543" y="2205214"/>
            <a:ext cx="834113" cy="840301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4720EC5-233F-4110-974F-889D6D1101B3}"/>
              </a:ext>
            </a:extLst>
          </p:cNvPr>
          <p:cNvCxnSpPr>
            <a:cxnSpLocks/>
            <a:stCxn id="21" idx="3"/>
            <a:endCxn id="6" idx="2"/>
          </p:cNvCxnSpPr>
          <p:nvPr/>
        </p:nvCxnSpPr>
        <p:spPr>
          <a:xfrm flipV="1">
            <a:off x="3982544" y="3666781"/>
            <a:ext cx="834112" cy="844870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52B287-D31C-7238-19AB-1D4BAC3D3269}"/>
              </a:ext>
            </a:extLst>
          </p:cNvPr>
          <p:cNvSpPr/>
          <p:nvPr/>
        </p:nvSpPr>
        <p:spPr>
          <a:xfrm>
            <a:off x="3953734" y="304551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60CE4C-B3B7-7786-4E32-CAD5C0801592}"/>
              </a:ext>
            </a:extLst>
          </p:cNvPr>
          <p:cNvSpPr>
            <a:spLocks noChangeAspect="1"/>
          </p:cNvSpPr>
          <p:nvPr/>
        </p:nvSpPr>
        <p:spPr>
          <a:xfrm>
            <a:off x="4592260" y="2087823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37EFFA-2763-3BA3-49CC-8724D51B38E1}"/>
              </a:ext>
            </a:extLst>
          </p:cNvPr>
          <p:cNvSpPr>
            <a:spLocks noChangeAspect="1"/>
          </p:cNvSpPr>
          <p:nvPr/>
        </p:nvSpPr>
        <p:spPr>
          <a:xfrm>
            <a:off x="4592260" y="4397351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368D5A9-FEE5-ABFA-BAFA-9FD0166A1EC7}"/>
              </a:ext>
            </a:extLst>
          </p:cNvPr>
          <p:cNvCxnSpPr>
            <a:cxnSpLocks/>
            <a:stCxn id="13" idx="0"/>
            <a:endCxn id="20" idx="1"/>
          </p:cNvCxnSpPr>
          <p:nvPr/>
        </p:nvCxnSpPr>
        <p:spPr>
          <a:xfrm rot="5400000" flipH="1" flipV="1">
            <a:off x="1406626" y="2195442"/>
            <a:ext cx="840301" cy="859846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riangle 10">
            <a:extLst>
              <a:ext uri="{FF2B5EF4-FFF2-40B4-BE49-F238E27FC236}">
                <a16:creationId xmlns:a16="http://schemas.microsoft.com/office/drawing/2014/main" id="{D50C36DE-77A8-C7F8-C175-EB9DD125A10C}"/>
              </a:ext>
            </a:extLst>
          </p:cNvPr>
          <p:cNvSpPr>
            <a:spLocks noChangeAspect="1"/>
          </p:cNvSpPr>
          <p:nvPr/>
        </p:nvSpPr>
        <p:spPr>
          <a:xfrm>
            <a:off x="1370450" y="2069117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C2855B-6C46-366E-09B0-2A0941E513D1}"/>
              </a:ext>
            </a:extLst>
          </p:cNvPr>
          <p:cNvSpPr/>
          <p:nvPr/>
        </p:nvSpPr>
        <p:spPr>
          <a:xfrm>
            <a:off x="533931" y="304551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3F5FB9-D66D-B9DD-431A-8820CCCFF97D}"/>
              </a:ext>
            </a:extLst>
          </p:cNvPr>
          <p:cNvCxnSpPr/>
          <p:nvPr/>
        </p:nvCxnSpPr>
        <p:spPr>
          <a:xfrm>
            <a:off x="11164786" y="633223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riangle 14">
            <a:extLst>
              <a:ext uri="{FF2B5EF4-FFF2-40B4-BE49-F238E27FC236}">
                <a16:creationId xmlns:a16="http://schemas.microsoft.com/office/drawing/2014/main" id="{1FED4451-2E60-F676-0D9F-84E88CD81B96}"/>
              </a:ext>
            </a:extLst>
          </p:cNvPr>
          <p:cNvSpPr>
            <a:spLocks noChangeAspect="1"/>
          </p:cNvSpPr>
          <p:nvPr/>
        </p:nvSpPr>
        <p:spPr>
          <a:xfrm>
            <a:off x="11289611" y="50622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1AC22-778E-B77B-6EFF-A1C206451080}"/>
              </a:ext>
            </a:extLst>
          </p:cNvPr>
          <p:cNvSpPr txBox="1"/>
          <p:nvPr/>
        </p:nvSpPr>
        <p:spPr>
          <a:xfrm>
            <a:off x="9801167" y="450746"/>
            <a:ext cx="14260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Negative effect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08E76-B48C-4B73-FAF6-F28A84A55ED9}"/>
              </a:ext>
            </a:extLst>
          </p:cNvPr>
          <p:cNvCxnSpPr/>
          <p:nvPr/>
        </p:nvCxnSpPr>
        <p:spPr>
          <a:xfrm>
            <a:off x="11164786" y="219956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663EB36-5F6B-EF50-9633-47657CCC791A}"/>
              </a:ext>
            </a:extLst>
          </p:cNvPr>
          <p:cNvSpPr>
            <a:spLocks noChangeAspect="1"/>
          </p:cNvSpPr>
          <p:nvPr/>
        </p:nvSpPr>
        <p:spPr>
          <a:xfrm>
            <a:off x="11289611" y="10565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E20AC-F1FF-8A76-51D6-404563C72D0B}"/>
              </a:ext>
            </a:extLst>
          </p:cNvPr>
          <p:cNvSpPr txBox="1"/>
          <p:nvPr/>
        </p:nvSpPr>
        <p:spPr>
          <a:xfrm>
            <a:off x="9882279" y="73735"/>
            <a:ext cx="13449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9CF406-4751-8F5A-E7C8-BD963987856A}"/>
              </a:ext>
            </a:extLst>
          </p:cNvPr>
          <p:cNvSpPr/>
          <p:nvPr/>
        </p:nvSpPr>
        <p:spPr>
          <a:xfrm>
            <a:off x="2256699" y="1894581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00B968-6088-E4A0-F6F4-94D09A1BCE2F}"/>
              </a:ext>
            </a:extLst>
          </p:cNvPr>
          <p:cNvSpPr/>
          <p:nvPr/>
        </p:nvSpPr>
        <p:spPr>
          <a:xfrm>
            <a:off x="2256700" y="4201018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69AADBA-75B9-71AB-EBC7-03326FF2FEE1}"/>
              </a:ext>
            </a:extLst>
          </p:cNvPr>
          <p:cNvCxnSpPr>
            <a:cxnSpLocks/>
            <a:stCxn id="45" idx="3"/>
            <a:endCxn id="39" idx="0"/>
          </p:cNvCxnSpPr>
          <p:nvPr/>
        </p:nvCxnSpPr>
        <p:spPr>
          <a:xfrm>
            <a:off x="10107717" y="2183798"/>
            <a:ext cx="834113" cy="840301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80A59C9-AEBA-9278-0056-886C0FB0F434}"/>
              </a:ext>
            </a:extLst>
          </p:cNvPr>
          <p:cNvCxnSpPr>
            <a:cxnSpLocks/>
            <a:stCxn id="46" idx="3"/>
            <a:endCxn id="39" idx="2"/>
          </p:cNvCxnSpPr>
          <p:nvPr/>
        </p:nvCxnSpPr>
        <p:spPr>
          <a:xfrm flipV="1">
            <a:off x="10107718" y="3645365"/>
            <a:ext cx="834112" cy="844870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2CB12A-9BBC-715D-CF43-CF33E30028F1}"/>
              </a:ext>
            </a:extLst>
          </p:cNvPr>
          <p:cNvSpPr/>
          <p:nvPr/>
        </p:nvSpPr>
        <p:spPr>
          <a:xfrm>
            <a:off x="10078908" y="30240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1676C9-8203-0B93-962E-75E51AF637C6}"/>
              </a:ext>
            </a:extLst>
          </p:cNvPr>
          <p:cNvSpPr>
            <a:spLocks noChangeAspect="1"/>
          </p:cNvSpPr>
          <p:nvPr/>
        </p:nvSpPr>
        <p:spPr>
          <a:xfrm>
            <a:off x="10717434" y="2066407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797A661-26B0-0915-A652-678F9EBB1A98}"/>
              </a:ext>
            </a:extLst>
          </p:cNvPr>
          <p:cNvSpPr>
            <a:spLocks noChangeAspect="1"/>
          </p:cNvSpPr>
          <p:nvPr/>
        </p:nvSpPr>
        <p:spPr>
          <a:xfrm>
            <a:off x="10717434" y="4375935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3133B9E-4024-3E8C-C400-83240EF40ED5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7529515" y="3637876"/>
            <a:ext cx="844870" cy="859847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riangle 42">
            <a:extLst>
              <a:ext uri="{FF2B5EF4-FFF2-40B4-BE49-F238E27FC236}">
                <a16:creationId xmlns:a16="http://schemas.microsoft.com/office/drawing/2014/main" id="{C5B01EAE-4C11-6378-8517-DFE6A08C6CDA}"/>
              </a:ext>
            </a:extLst>
          </p:cNvPr>
          <p:cNvSpPr>
            <a:spLocks noChangeAspect="1"/>
          </p:cNvSpPr>
          <p:nvPr/>
        </p:nvSpPr>
        <p:spPr>
          <a:xfrm>
            <a:off x="7512744" y="4322619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1BB557-749A-0857-4545-F5FEF0AA47A5}"/>
              </a:ext>
            </a:extLst>
          </p:cNvPr>
          <p:cNvSpPr/>
          <p:nvPr/>
        </p:nvSpPr>
        <p:spPr>
          <a:xfrm>
            <a:off x="6659105" y="30240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55F02A-825A-4711-32FA-1AD2431E808B}"/>
              </a:ext>
            </a:extLst>
          </p:cNvPr>
          <p:cNvSpPr/>
          <p:nvPr/>
        </p:nvSpPr>
        <p:spPr>
          <a:xfrm>
            <a:off x="8381873" y="187316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9C7FB3-82A4-4EE7-8ADA-3B194317D88C}"/>
              </a:ext>
            </a:extLst>
          </p:cNvPr>
          <p:cNvSpPr/>
          <p:nvPr/>
        </p:nvSpPr>
        <p:spPr>
          <a:xfrm>
            <a:off x="8381874" y="417960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pic>
        <p:nvPicPr>
          <p:cNvPr id="3" name="Picture 4" descr="Maianthemum racemosum ssp. amplexicaule">
            <a:extLst>
              <a:ext uri="{FF2B5EF4-FFF2-40B4-BE49-F238E27FC236}">
                <a16:creationId xmlns:a16="http://schemas.microsoft.com/office/drawing/2014/main" id="{F574DF3B-D973-975B-8AB3-5D4F1D184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1"/>
          <a:stretch/>
        </p:blipFill>
        <p:spPr bwMode="auto">
          <a:xfrm>
            <a:off x="8142923" y="5098422"/>
            <a:ext cx="2203743" cy="165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d trillium (Trillium erectum L.)">
            <a:extLst>
              <a:ext uri="{FF2B5EF4-FFF2-40B4-BE49-F238E27FC236}">
                <a16:creationId xmlns:a16="http://schemas.microsoft.com/office/drawing/2014/main" id="{304C8B4D-63B3-52B7-1E45-23936E2E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39" y="5021608"/>
            <a:ext cx="2656564" cy="17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6B629-5D60-22D2-B656-E76114E68F84}"/>
              </a:ext>
            </a:extLst>
          </p:cNvPr>
          <p:cNvSpPr txBox="1"/>
          <p:nvPr/>
        </p:nvSpPr>
        <p:spPr>
          <a:xfrm>
            <a:off x="8078800" y="6169709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Maianthemum</a:t>
            </a:r>
          </a:p>
          <a:p>
            <a:r>
              <a:rPr lang="en-US" i="1" dirty="0" err="1">
                <a:solidFill>
                  <a:schemeClr val="bg1"/>
                </a:solidFill>
              </a:rPr>
              <a:t>racemosum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0BB3E-031F-7ED4-C953-DFBCFF397645}"/>
              </a:ext>
            </a:extLst>
          </p:cNvPr>
          <p:cNvSpPr txBox="1"/>
          <p:nvPr/>
        </p:nvSpPr>
        <p:spPr>
          <a:xfrm>
            <a:off x="1732446" y="6383893"/>
            <a:ext cx="138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Trillium </a:t>
            </a:r>
            <a:r>
              <a:rPr lang="en-US" dirty="0">
                <a:solidFill>
                  <a:schemeClr val="bg1"/>
                </a:solidFill>
              </a:rPr>
              <a:t>spp.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83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488A7-8CC9-25B3-F13D-550B3421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3021-53D6-2544-FE60-1385258A3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902223"/>
          </a:xfrm>
        </p:spPr>
        <p:txBody>
          <a:bodyPr>
            <a:normAutofit/>
          </a:bodyPr>
          <a:lstStyle/>
          <a:p>
            <a:r>
              <a:rPr lang="en-US" dirty="0"/>
              <a:t>Native species’ responses to garlic mustard were strongest later in the growth season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Decreased nutrient availability could have increased reliance on AM fungal partners for nutrient uptake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Garlic mustard increased P limitation</a:t>
            </a:r>
          </a:p>
          <a:p>
            <a:pPr lvl="2"/>
            <a:r>
              <a:rPr lang="en-US" dirty="0"/>
              <a:t>Further increasing reliance on AM fungal partners?</a:t>
            </a:r>
          </a:p>
          <a:p>
            <a:pPr lvl="1"/>
            <a:endParaRPr lang="en-US" dirty="0"/>
          </a:p>
        </p:txBody>
      </p:sp>
      <p:pic>
        <p:nvPicPr>
          <p:cNvPr id="4" name="Picture 3" descr="A group of different colored boxes&#10;&#10;Description automatically generated">
            <a:extLst>
              <a:ext uri="{FF2B5EF4-FFF2-40B4-BE49-F238E27FC236}">
                <a16:creationId xmlns:a16="http://schemas.microsoft.com/office/drawing/2014/main" id="{779BCD6A-F2C4-088C-D888-B08519DD5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58" t="50000"/>
          <a:stretch/>
        </p:blipFill>
        <p:spPr>
          <a:xfrm>
            <a:off x="6338836" y="1154242"/>
            <a:ext cx="4942818" cy="48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08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BA0F-657D-11AD-FB42-E92E3CB7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3953536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BA0F-657D-11AD-FB42-E92E3CB7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climate change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49B4F81C-0A22-8DC0-910C-A1ACC4E9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464" y="-3175"/>
            <a:ext cx="4051472" cy="3038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F2BF4-99EE-04B9-FCF9-D3E5EDED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02" y="3269226"/>
            <a:ext cx="4647698" cy="3021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325C7-581E-ED42-5F6C-19DEEBAB1179}"/>
              </a:ext>
            </a:extLst>
          </p:cNvPr>
          <p:cNvSpPr txBox="1"/>
          <p:nvPr/>
        </p:nvSpPr>
        <p:spPr>
          <a:xfrm>
            <a:off x="9681376" y="6611779"/>
            <a:ext cx="2510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Terrer et al. (2019) </a:t>
            </a:r>
            <a:r>
              <a:rPr lang="en-US" sz="1000" i="1" dirty="0"/>
              <a:t>Nature Climate Change</a:t>
            </a:r>
            <a:endParaRPr lang="en-US" sz="1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ECAD09-35FD-A770-D405-632FB570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9022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Increasing atmospheric CO</a:t>
            </a:r>
            <a:r>
              <a:rPr lang="en-US" baseline="-25000" dirty="0"/>
              <a:t>2</a:t>
            </a:r>
            <a:r>
              <a:rPr lang="en-US" dirty="0"/>
              <a:t> concentrations</a:t>
            </a:r>
          </a:p>
          <a:p>
            <a:pPr lvl="1"/>
            <a:r>
              <a:rPr lang="en-US" dirty="0"/>
              <a:t>Greater whole-plant biomass</a:t>
            </a:r>
          </a:p>
          <a:p>
            <a:pPr lvl="1"/>
            <a:r>
              <a:rPr lang="en-US" dirty="0"/>
              <a:t>Greater whole-plant photosynthesis</a:t>
            </a:r>
          </a:p>
          <a:p>
            <a:pPr lvl="1"/>
            <a:r>
              <a:rPr lang="en-US" dirty="0"/>
              <a:t>Greater allelochemical production?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Warming temperatures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Accelerates spring emergence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May increase nutrient depletion rates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May accelerate tree canopy closure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BC023-1E94-21F7-E036-14B367F225E1}"/>
              </a:ext>
            </a:extLst>
          </p:cNvPr>
          <p:cNvSpPr/>
          <p:nvPr/>
        </p:nvSpPr>
        <p:spPr>
          <a:xfrm>
            <a:off x="6974803" y="3269226"/>
            <a:ext cx="273652" cy="348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86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BA0F-657D-11AD-FB42-E92E3CB7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climate change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ECAD09-35FD-A770-D405-632FB570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9022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Increasing atmospheric CO</a:t>
            </a:r>
            <a:r>
              <a:rPr lang="en-US" baseline="-25000" dirty="0"/>
              <a:t>2</a:t>
            </a:r>
            <a:r>
              <a:rPr lang="en-US" dirty="0"/>
              <a:t> concentrations</a:t>
            </a:r>
          </a:p>
          <a:p>
            <a:pPr lvl="1"/>
            <a:r>
              <a:rPr lang="en-US" dirty="0"/>
              <a:t>Greater whole-plant biomass</a:t>
            </a:r>
          </a:p>
          <a:p>
            <a:pPr lvl="1"/>
            <a:r>
              <a:rPr lang="en-US" dirty="0"/>
              <a:t>Greater whole-plant photosynthesis</a:t>
            </a:r>
          </a:p>
          <a:p>
            <a:pPr lvl="1"/>
            <a:r>
              <a:rPr lang="en-US" dirty="0"/>
              <a:t>Greater allelochemical production?</a:t>
            </a:r>
          </a:p>
          <a:p>
            <a:pPr lvl="1"/>
            <a:endParaRPr lang="en-US" dirty="0"/>
          </a:p>
          <a:p>
            <a:r>
              <a:rPr lang="en-US" dirty="0"/>
              <a:t>Warming temperatures</a:t>
            </a:r>
          </a:p>
          <a:p>
            <a:pPr lvl="1"/>
            <a:r>
              <a:rPr lang="en-US" dirty="0"/>
              <a:t>Accelerates spring emergence</a:t>
            </a:r>
          </a:p>
          <a:p>
            <a:pPr lvl="2"/>
            <a:r>
              <a:rPr lang="en-US" dirty="0"/>
              <a:t>May increase nutrient depletion rates</a:t>
            </a:r>
          </a:p>
          <a:p>
            <a:pPr lvl="2"/>
            <a:r>
              <a:rPr lang="en-US" dirty="0"/>
              <a:t>May accelerate tree canopy closure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9D464-3A36-6246-4563-B7A68360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94" y="2213901"/>
            <a:ext cx="6100806" cy="32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9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41AA-90BF-518A-A7F8-B660EB95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D5D11-6FF2-5032-1BAF-CAD8624A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How does garlic mustard influence seasonal carbon budgets of coexisting native flora?</a:t>
            </a:r>
          </a:p>
          <a:p>
            <a:endParaRPr lang="en-US" dirty="0"/>
          </a:p>
          <a:p>
            <a:r>
              <a:rPr lang="en-US" dirty="0"/>
              <a:t>How does reduced productivity in coexisting native flora scale to modify population demography and survivorship?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55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8543-DEA4-D9EA-88CA-2FB94685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10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CBB0-AEC6-8F77-5F15-3BB3E8BAC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14" y="1431832"/>
            <a:ext cx="52056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Please get in touch if you’d like to chat more about any of this or anything related to plant ecophysiology: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Evan Perkowski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Experimental Sciences II Room 409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hlinkClick r:id="rId2"/>
              </a:rPr>
              <a:t>evan.a.perkowski@ttu.edu</a:t>
            </a:r>
            <a:endParaRPr lang="en-US" sz="2000" dirty="0"/>
          </a:p>
        </p:txBody>
      </p:sp>
      <p:pic>
        <p:nvPicPr>
          <p:cNvPr id="5" name="Picture 4" descr="A person standing in a forest holding a paper&#10;&#10;Description automatically generated">
            <a:extLst>
              <a:ext uri="{FF2B5EF4-FFF2-40B4-BE49-F238E27FC236}">
                <a16:creationId xmlns:a16="http://schemas.microsoft.com/office/drawing/2014/main" id="{0CDDD160-C5F3-987C-2F0A-401AFDA69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53" r="16627"/>
          <a:stretch/>
        </p:blipFill>
        <p:spPr>
          <a:xfrm>
            <a:off x="10243059" y="72639"/>
            <a:ext cx="1948941" cy="26092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5B3A7FDD-EB45-AAC3-C57C-CDC6C2769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03987" y="473021"/>
            <a:ext cx="3196800" cy="23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person standing on a hill with a pole&#10;&#10;Description automatically generated">
            <a:extLst>
              <a:ext uri="{FF2B5EF4-FFF2-40B4-BE49-F238E27FC236}">
                <a16:creationId xmlns:a16="http://schemas.microsoft.com/office/drawing/2014/main" id="{567673BC-6CA7-2C51-6C8A-1B92C6058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25"/>
          <a:stretch/>
        </p:blipFill>
        <p:spPr>
          <a:xfrm>
            <a:off x="9602967" y="2668541"/>
            <a:ext cx="2588479" cy="2322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erson in a hat and a red shirt in a forest&#10;&#10;Description automatically generated">
            <a:extLst>
              <a:ext uri="{FF2B5EF4-FFF2-40B4-BE49-F238E27FC236}">
                <a16:creationId xmlns:a16="http://schemas.microsoft.com/office/drawing/2014/main" id="{22237873-1312-14D6-D809-EDAA793260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579"/>
          <a:stretch/>
        </p:blipFill>
        <p:spPr>
          <a:xfrm>
            <a:off x="7903587" y="2668540"/>
            <a:ext cx="2588479" cy="224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group of people standing in front of a car&#10;&#10;Description automatically generated">
            <a:extLst>
              <a:ext uri="{FF2B5EF4-FFF2-40B4-BE49-F238E27FC236}">
                <a16:creationId xmlns:a16="http://schemas.microsoft.com/office/drawing/2014/main" id="{DE64426D-C4E1-F16E-44C5-E32B8354BF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42"/>
          <a:stretch/>
        </p:blipFill>
        <p:spPr>
          <a:xfrm>
            <a:off x="9878375" y="4914940"/>
            <a:ext cx="2313071" cy="18616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group of people standing in front of a car&#10;&#10;Description automatically generated">
            <a:extLst>
              <a:ext uri="{FF2B5EF4-FFF2-40B4-BE49-F238E27FC236}">
                <a16:creationId xmlns:a16="http://schemas.microsoft.com/office/drawing/2014/main" id="{1DFD1B5C-61C9-5A27-BE1E-6BD3E88777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630" b="29554"/>
          <a:stretch/>
        </p:blipFill>
        <p:spPr>
          <a:xfrm>
            <a:off x="7898572" y="4914940"/>
            <a:ext cx="2104447" cy="18616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96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C1EC-55F5-24D6-4D21-57EECCBF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Garlic mustard (</a:t>
            </a:r>
            <a:r>
              <a:rPr lang="en-US" sz="3600" i="1" dirty="0"/>
              <a:t>Alliaria petiolata</a:t>
            </a:r>
            <a:r>
              <a:rPr lang="en-US" i="1" dirty="0"/>
              <a:t>,</a:t>
            </a:r>
            <a:r>
              <a:rPr lang="en-US" sz="3600" dirty="0"/>
              <a:t> Brassicaceae) is a widespread allelopathic invader in North America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EB72-86B4-50A6-CF51-24966BDBA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6997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Aggressively invades understories of forests in the eastern half of North America</a:t>
            </a:r>
          </a:p>
          <a:p>
            <a:endParaRPr lang="en-US" dirty="0"/>
          </a:p>
          <a:p>
            <a:r>
              <a:rPr lang="en-US" dirty="0"/>
              <a:t>Biennial herb with two life forms</a:t>
            </a:r>
          </a:p>
          <a:p>
            <a:endParaRPr lang="en-US" dirty="0"/>
          </a:p>
          <a:p>
            <a:r>
              <a:rPr lang="en-US" dirty="0"/>
              <a:t>Non-mycorrhizal (acquires nutrients exclusively through direct root uptake)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Seedlings establish much earlier than coexisting native species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787BA-C50A-F323-2DA1-BA8AABD5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739" y="1848291"/>
            <a:ext cx="5176997" cy="3778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lant with white flowers and green leaves&#10;&#10;Description automatically generated">
            <a:extLst>
              <a:ext uri="{FF2B5EF4-FFF2-40B4-BE49-F238E27FC236}">
                <a16:creationId xmlns:a16="http://schemas.microsoft.com/office/drawing/2014/main" id="{3D3999CB-4C53-76BE-D831-837C3F5C4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13"/>
          <a:stretch/>
        </p:blipFill>
        <p:spPr>
          <a:xfrm>
            <a:off x="9906235" y="4132448"/>
            <a:ext cx="2153918" cy="26325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57287A-2D72-5F9F-5B5C-93DDC95645F6}"/>
              </a:ext>
            </a:extLst>
          </p:cNvPr>
          <p:cNvSpPr txBox="1"/>
          <p:nvPr/>
        </p:nvSpPr>
        <p:spPr>
          <a:xfrm>
            <a:off x="6096000" y="5257837"/>
            <a:ext cx="225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USDA Plants Database</a:t>
            </a:r>
          </a:p>
        </p:txBody>
      </p:sp>
    </p:spTree>
    <p:extLst>
      <p:ext uri="{BB962C8B-B14F-4D97-AF65-F5344CB8AC3E}">
        <p14:creationId xmlns:p14="http://schemas.microsoft.com/office/powerpoint/2010/main" val="348616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C1EC-55F5-24D6-4D21-57EECCBF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(</a:t>
            </a:r>
            <a:r>
              <a:rPr lang="en-US" i="1" dirty="0"/>
              <a:t>Alliaria petiolata,</a:t>
            </a:r>
            <a:r>
              <a:rPr lang="en-US" dirty="0"/>
              <a:t> Brassicaceae) is a widespread allelopathic invader in North America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EB72-86B4-50A6-CF51-24966BDBA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6997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Aggressively invades understories of forests in the eastern half of North America</a:t>
            </a:r>
          </a:p>
          <a:p>
            <a:endParaRPr lang="en-US" dirty="0"/>
          </a:p>
          <a:p>
            <a:r>
              <a:rPr lang="en-US" dirty="0"/>
              <a:t>Biennial herb with two life forms</a:t>
            </a:r>
          </a:p>
          <a:p>
            <a:endParaRPr lang="en-US" dirty="0"/>
          </a:p>
          <a:p>
            <a:r>
              <a:rPr lang="en-US" dirty="0"/>
              <a:t>Non-mycorrhizal (acquires nutrients exclusively through direct root uptake)</a:t>
            </a:r>
          </a:p>
          <a:p>
            <a:endParaRPr lang="en-US" dirty="0"/>
          </a:p>
          <a:p>
            <a:r>
              <a:rPr lang="en-US" dirty="0"/>
              <a:t>Seedlings establish much earlier than coexisting native species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569AE-26A0-B62A-E466-DC15359E8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88"/>
          <a:stretch/>
        </p:blipFill>
        <p:spPr>
          <a:xfrm>
            <a:off x="5946446" y="2330689"/>
            <a:ext cx="6114984" cy="33419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1CEF02-9DD9-A42E-5C7C-34BFA6E653D5}"/>
              </a:ext>
            </a:extLst>
          </p:cNvPr>
          <p:cNvSpPr/>
          <p:nvPr/>
        </p:nvSpPr>
        <p:spPr>
          <a:xfrm>
            <a:off x="6806436" y="2282563"/>
            <a:ext cx="5232018" cy="77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D5E1C-BD4A-748A-3C58-C3180E064855}"/>
              </a:ext>
            </a:extLst>
          </p:cNvPr>
          <p:cNvSpPr txBox="1"/>
          <p:nvPr/>
        </p:nvSpPr>
        <p:spPr>
          <a:xfrm>
            <a:off x="9878546" y="6611779"/>
            <a:ext cx="2313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Heberling</a:t>
            </a:r>
            <a:r>
              <a:rPr lang="en-US" sz="1000" dirty="0"/>
              <a:t> et al. (2019) </a:t>
            </a:r>
            <a:r>
              <a:rPr lang="en-US" sz="1000" i="1" dirty="0"/>
              <a:t>New Phytologist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5347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CA7F-75F5-E9E5-F61B-31376CD6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presence generally decreases native species abundance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C3434-34E4-4B42-CFE1-EA17AFAAE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59" y="1750059"/>
            <a:ext cx="6974185" cy="4872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33C3-CF53-1C23-4807-29A682733E6F}"/>
              </a:ext>
            </a:extLst>
          </p:cNvPr>
          <p:cNvSpPr txBox="1"/>
          <p:nvPr/>
        </p:nvSpPr>
        <p:spPr>
          <a:xfrm>
            <a:off x="10518475" y="6617798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Roche et al. (2021) </a:t>
            </a:r>
            <a:r>
              <a:rPr lang="en-US" sz="1000" i="1" dirty="0"/>
              <a:t>Ecology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9BDDE-7579-96EC-655F-B3793FB5FB7A}"/>
              </a:ext>
            </a:extLst>
          </p:cNvPr>
          <p:cNvSpPr txBox="1"/>
          <p:nvPr/>
        </p:nvSpPr>
        <p:spPr>
          <a:xfrm>
            <a:off x="105678" y="5540580"/>
            <a:ext cx="37221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species that form</a:t>
            </a:r>
          </a:p>
          <a:p>
            <a:r>
              <a:rPr lang="en-US" dirty="0"/>
              <a:t>associations with AM fungi </a:t>
            </a:r>
          </a:p>
          <a:p>
            <a:r>
              <a:rPr lang="en-US" dirty="0"/>
              <a:t>respond to garlic mustard </a:t>
            </a:r>
          </a:p>
          <a:p>
            <a:r>
              <a:rPr lang="en-US" dirty="0"/>
              <a:t>presence by decreasing abundance</a:t>
            </a:r>
          </a:p>
        </p:txBody>
      </p:sp>
    </p:spTree>
    <p:extLst>
      <p:ext uri="{BB962C8B-B14F-4D97-AF65-F5344CB8AC3E}">
        <p14:creationId xmlns:p14="http://schemas.microsoft.com/office/powerpoint/2010/main" val="114759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9DB3-9D6B-79CD-481D-91378553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decreases emergence rates of coexisting plants in its non-native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3CF38-263D-904A-17E3-EAC9AE53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71" y="1629419"/>
            <a:ext cx="6429511" cy="4966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1C732-4F03-E890-CF2F-9BD70CE13E75}"/>
              </a:ext>
            </a:extLst>
          </p:cNvPr>
          <p:cNvSpPr txBox="1"/>
          <p:nvPr/>
        </p:nvSpPr>
        <p:spPr>
          <a:xfrm>
            <a:off x="10361050" y="6611779"/>
            <a:ext cx="1830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Callaway et al. (2008) </a:t>
            </a:r>
            <a:r>
              <a:rPr lang="en-US" sz="1000" i="1" dirty="0"/>
              <a:t>Ecology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9320-C01A-2715-98DF-A0BBB465363E}"/>
              </a:ext>
            </a:extLst>
          </p:cNvPr>
          <p:cNvSpPr/>
          <p:nvPr/>
        </p:nvSpPr>
        <p:spPr>
          <a:xfrm>
            <a:off x="4514400" y="3211200"/>
            <a:ext cx="1800000" cy="143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829C1-0A3D-5401-2F09-2278AC794475}"/>
              </a:ext>
            </a:extLst>
          </p:cNvPr>
          <p:cNvSpPr txBox="1"/>
          <p:nvPr/>
        </p:nvSpPr>
        <p:spPr>
          <a:xfrm>
            <a:off x="4488762" y="4182335"/>
            <a:ext cx="92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non-native </a:t>
            </a:r>
          </a:p>
          <a:p>
            <a:r>
              <a:rPr lang="en-US" sz="1200" dirty="0"/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67071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9DB3-9D6B-79CD-481D-91378553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decreases emergence rates of coexisting plants in its non-native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3CF38-263D-904A-17E3-EAC9AE53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71" y="1629419"/>
            <a:ext cx="6429511" cy="4966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1C732-4F03-E890-CF2F-9BD70CE13E75}"/>
              </a:ext>
            </a:extLst>
          </p:cNvPr>
          <p:cNvSpPr txBox="1"/>
          <p:nvPr/>
        </p:nvSpPr>
        <p:spPr>
          <a:xfrm>
            <a:off x="10361050" y="6611779"/>
            <a:ext cx="1830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Callaway et al. (2008) </a:t>
            </a:r>
            <a:r>
              <a:rPr lang="en-US" sz="1000" i="1" dirty="0"/>
              <a:t>Ecology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9320-C01A-2715-98DF-A0BBB465363E}"/>
              </a:ext>
            </a:extLst>
          </p:cNvPr>
          <p:cNvSpPr/>
          <p:nvPr/>
        </p:nvSpPr>
        <p:spPr>
          <a:xfrm>
            <a:off x="4514400" y="3211200"/>
            <a:ext cx="1800000" cy="143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829C1-0A3D-5401-2F09-2278AC794475}"/>
              </a:ext>
            </a:extLst>
          </p:cNvPr>
          <p:cNvSpPr txBox="1"/>
          <p:nvPr/>
        </p:nvSpPr>
        <p:spPr>
          <a:xfrm>
            <a:off x="4488762" y="4182335"/>
            <a:ext cx="92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non-native </a:t>
            </a:r>
          </a:p>
          <a:p>
            <a:r>
              <a:rPr lang="en-US" sz="1200" dirty="0"/>
              <a:t>range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BBCFB-A1C4-5E30-E074-C4ABC9239452}"/>
              </a:ext>
            </a:extLst>
          </p:cNvPr>
          <p:cNvSpPr/>
          <p:nvPr/>
        </p:nvSpPr>
        <p:spPr>
          <a:xfrm>
            <a:off x="5349600" y="4845600"/>
            <a:ext cx="1900800" cy="17661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2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5AAC-C907-0354-71CE-14B6825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invasion intensity negatively affects indices of community diversity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47B8E-6AFA-278D-E7C6-22CA08EF1AA3}"/>
              </a:ext>
            </a:extLst>
          </p:cNvPr>
          <p:cNvSpPr txBox="1"/>
          <p:nvPr/>
        </p:nvSpPr>
        <p:spPr>
          <a:xfrm>
            <a:off x="10381259" y="6611779"/>
            <a:ext cx="1821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Roche et al. (2023) </a:t>
            </a:r>
            <a:r>
              <a:rPr lang="en-US" sz="1000" i="1" dirty="0" err="1"/>
              <a:t>Ecography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99E79-1823-1300-DCFC-F510785F7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11" y="2128514"/>
            <a:ext cx="10071577" cy="41544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809B00-CD7D-3C37-615E-94B194964A79}"/>
              </a:ext>
            </a:extLst>
          </p:cNvPr>
          <p:cNvSpPr/>
          <p:nvPr/>
        </p:nvSpPr>
        <p:spPr>
          <a:xfrm>
            <a:off x="2220685" y="2371940"/>
            <a:ext cx="7885841" cy="563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DB464-C63D-1638-8C2D-6D26C1ECFFD6}"/>
              </a:ext>
            </a:extLst>
          </p:cNvPr>
          <p:cNvSpPr txBox="1"/>
          <p:nvPr/>
        </p:nvSpPr>
        <p:spPr>
          <a:xfrm>
            <a:off x="199380" y="6105167"/>
            <a:ext cx="2306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Blue = negative effect</a:t>
            </a:r>
          </a:p>
          <a:p>
            <a:r>
              <a:rPr lang="en-US" dirty="0">
                <a:solidFill>
                  <a:srgbClr val="FF0000"/>
                </a:solidFill>
              </a:rPr>
              <a:t>Red = positive effect</a:t>
            </a:r>
          </a:p>
        </p:txBody>
      </p:sp>
    </p:spTree>
    <p:extLst>
      <p:ext uri="{BB962C8B-B14F-4D97-AF65-F5344CB8AC3E}">
        <p14:creationId xmlns:p14="http://schemas.microsoft.com/office/powerpoint/2010/main" val="200209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1560</Words>
  <Application>Microsoft Macintosh PowerPoint</Application>
  <PresentationFormat>Widescreen</PresentationFormat>
  <Paragraphs>268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Allelopathy-mediated plant invasion facilitates reduced leaf-level photosynthesis in two native understory species</vt:lpstr>
      <vt:lpstr>Invasive species exploit strategies that maximize fitness in novel environments</vt:lpstr>
      <vt:lpstr>Allelopathy is common among invasive plant species</vt:lpstr>
      <vt:lpstr>Garlic mustard (Alliaria petiolata, Brassicaceae) is a widespread allelopathic invader in North America </vt:lpstr>
      <vt:lpstr>Garlic mustard (Alliaria petiolata, Brassicaceae) is a widespread allelopathic invader in North America </vt:lpstr>
      <vt:lpstr>Garlic mustard presence generally decreases native species abundance</vt:lpstr>
      <vt:lpstr>Garlic mustard decreases emergence rates of coexisting plants in its non-native range</vt:lpstr>
      <vt:lpstr>Garlic mustard decreases emergence rates of coexisting plants in its non-native range</vt:lpstr>
      <vt:lpstr>Garlic mustard invasion intensity negatively affects indices of community diversity</vt:lpstr>
      <vt:lpstr>Plant-AM fungal symbioses</vt:lpstr>
      <vt:lpstr>Antimicrobial compounds produced by garlic mustard change AM fungal community function</vt:lpstr>
      <vt:lpstr>… which may alter the method through which a plant acquires nutrients and water</vt:lpstr>
      <vt:lpstr>… which may alter the method through which a plant acquires nutrients and water</vt:lpstr>
      <vt:lpstr>Antimicrobial effects of garlic mustard invasion may negatively impact native species photosynthesis, as photosynthetic enzymes are nitrogen-rich</vt:lpstr>
      <vt:lpstr>Indeed, garlic mustard decreases snapshot gas exchange of coexisting native species</vt:lpstr>
      <vt:lpstr>Indeed, garlic mustard decreases snapshot gas exchange of coexisting native species</vt:lpstr>
      <vt:lpstr>Indeed, garlic mustard decreases snapshot gas exchange of coexisting native species</vt:lpstr>
      <vt:lpstr>Major questions</vt:lpstr>
      <vt:lpstr>Hypotheses</vt:lpstr>
      <vt:lpstr>Hypotheses</vt:lpstr>
      <vt:lpstr>Hypotheses</vt:lpstr>
      <vt:lpstr>Hypotheses</vt:lpstr>
      <vt:lpstr>Experiment</vt:lpstr>
      <vt:lpstr>Field measurements</vt:lpstr>
      <vt:lpstr>PowerPoint Presentation</vt:lpstr>
      <vt:lpstr>Soil nutrient availability decreased as the growth season progressed </vt:lpstr>
      <vt:lpstr>Garlic mustard increased soil N:P, but not soil N or soil P</vt:lpstr>
      <vt:lpstr>Garlic mustard presence has no effect on Trillium spp. net photosynthesis or stomatal conductance</vt:lpstr>
      <vt:lpstr>Garlic mustard decreases Trillium spp. photosynthetic capacity, but only later in the growth season</vt:lpstr>
      <vt:lpstr>Garlic mustard decreases net photosynthesis through reduced stomatal conductance in M. racemosum</vt:lpstr>
      <vt:lpstr>Garlic mustard has no effect on M. racemosum photosynthetic capacity</vt:lpstr>
      <vt:lpstr>Conclusions</vt:lpstr>
      <vt:lpstr>Conclusions</vt:lpstr>
      <vt:lpstr>Implications of climate change</vt:lpstr>
      <vt:lpstr>Implications of climate change</vt:lpstr>
      <vt:lpstr>Implications of climate change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Negative effects of an allelopathic invader on native plant species’ carbon assimilation are strongest when soil resource availability is low</dc:title>
  <dc:creator>Perkowski, Evan A</dc:creator>
  <cp:lastModifiedBy>Perkowski, Evan A</cp:lastModifiedBy>
  <cp:revision>3</cp:revision>
  <dcterms:created xsi:type="dcterms:W3CDTF">2024-03-19T17:30:49Z</dcterms:created>
  <dcterms:modified xsi:type="dcterms:W3CDTF">2024-07-16T16:20:59Z</dcterms:modified>
</cp:coreProperties>
</file>